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0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77" r:id="rId8"/>
    <p:sldId id="283" r:id="rId9"/>
    <p:sldId id="285" r:id="rId10"/>
    <p:sldId id="265" r:id="rId11"/>
    <p:sldId id="278" r:id="rId12"/>
    <p:sldId id="267" r:id="rId13"/>
    <p:sldId id="268" r:id="rId14"/>
    <p:sldId id="282" r:id="rId15"/>
    <p:sldId id="271" r:id="rId16"/>
    <p:sldId id="275" r:id="rId17"/>
    <p:sldId id="273" r:id="rId18"/>
    <p:sldId id="280" r:id="rId19"/>
    <p:sldId id="284" r:id="rId20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mulinga Karangwa" initials="UK" lastIdx="21" clrIdx="0">
    <p:extLst>
      <p:ext uri="{19B8F6BF-5375-455C-9EA6-DF929625EA0E}">
        <p15:presenceInfo xmlns:p15="http://schemas.microsoft.com/office/powerpoint/2012/main" userId="56565458f0d63a07" providerId="Windows Live"/>
      </p:ext>
    </p:extLst>
  </p:cmAuthor>
  <p:cmAuthor id="2" name="Microsoft Office User" initials="MOU" lastIdx="1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7" autoAdjust="0"/>
    <p:restoredTop sz="94627"/>
  </p:normalViewPr>
  <p:slideViewPr>
    <p:cSldViewPr>
      <p:cViewPr varScale="1">
        <p:scale>
          <a:sx n="77" d="100"/>
          <a:sy n="77" d="100"/>
        </p:scale>
        <p:origin x="1296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4060CF-549B-4610-98C9-5A27E37E42D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A61841B-6F17-4AF9-8E2E-294B622B0D51}">
      <dgm:prSet phldrT="[Text]"/>
      <dgm:spPr/>
      <dgm:t>
        <a:bodyPr/>
        <a:lstStyle/>
        <a:p>
          <a:r>
            <a:rPr lang="en-GB" dirty="0"/>
            <a:t>Discount  up to 20% on </a:t>
          </a:r>
          <a:r>
            <a:rPr lang="en-US" dirty="0"/>
            <a:t>medications &amp; cosmetics</a:t>
          </a:r>
        </a:p>
        <a:p>
          <a:r>
            <a:rPr lang="en-US" dirty="0"/>
            <a:t>Homedelivery services</a:t>
          </a:r>
          <a:br>
            <a:rPr lang="en-US" dirty="0"/>
          </a:br>
          <a:endParaRPr lang="en-US" dirty="0"/>
        </a:p>
      </dgm:t>
    </dgm:pt>
    <dgm:pt modelId="{60C86641-3EA7-4EDE-8BA8-69DD2C5B32EB}" type="parTrans" cxnId="{22BD3815-26BD-4234-8147-8E385A76A741}">
      <dgm:prSet/>
      <dgm:spPr/>
      <dgm:t>
        <a:bodyPr/>
        <a:lstStyle/>
        <a:p>
          <a:endParaRPr lang="en-GB"/>
        </a:p>
      </dgm:t>
    </dgm:pt>
    <dgm:pt modelId="{6F0E35EF-7A0B-4E5D-8162-98C656E9D575}" type="sibTrans" cxnId="{22BD3815-26BD-4234-8147-8E385A76A741}">
      <dgm:prSet/>
      <dgm:spPr/>
      <dgm:t>
        <a:bodyPr/>
        <a:lstStyle/>
        <a:p>
          <a:endParaRPr lang="en-GB"/>
        </a:p>
      </dgm:t>
    </dgm:pt>
    <dgm:pt modelId="{C6454D87-797A-4FA1-AC46-5A8C34F35D4E}">
      <dgm:prSet phldrT="[Text]"/>
      <dgm:spPr/>
      <dgm:t>
        <a:bodyPr/>
        <a:lstStyle/>
        <a:p>
          <a:r>
            <a:rPr lang="en-US" dirty="0"/>
            <a:t>24/7 availability. Wide range of over 4,000 SKUs </a:t>
          </a:r>
        </a:p>
        <a:p>
          <a:r>
            <a:rPr lang="en-US" dirty="0"/>
            <a:t>Powerful search engine including spellcheck </a:t>
          </a:r>
        </a:p>
        <a:p>
          <a:r>
            <a:rPr lang="en-US" dirty="0"/>
            <a:t>App will include reminders for chronic Disease</a:t>
          </a:r>
          <a:endParaRPr lang="en-GB" dirty="0"/>
        </a:p>
      </dgm:t>
    </dgm:pt>
    <dgm:pt modelId="{B6FE451E-3800-4586-8CDA-2EBB953B0242}" type="parTrans" cxnId="{24582F06-8FBF-4060-9DC1-A5FACE221FFA}">
      <dgm:prSet/>
      <dgm:spPr/>
      <dgm:t>
        <a:bodyPr/>
        <a:lstStyle/>
        <a:p>
          <a:endParaRPr lang="en-GB"/>
        </a:p>
      </dgm:t>
    </dgm:pt>
    <dgm:pt modelId="{1A22A554-C7BA-4472-BAA0-A5E7A059C795}" type="sibTrans" cxnId="{24582F06-8FBF-4060-9DC1-A5FACE221FFA}">
      <dgm:prSet/>
      <dgm:spPr/>
      <dgm:t>
        <a:bodyPr/>
        <a:lstStyle/>
        <a:p>
          <a:endParaRPr lang="en-GB"/>
        </a:p>
      </dgm:t>
    </dgm:pt>
    <dgm:pt modelId="{BE8549CA-26BF-4394-9BDB-35BCB9B9FEAA}">
      <dgm:prSet phldrT="[Text]"/>
      <dgm:spPr/>
      <dgm:t>
        <a:bodyPr/>
        <a:lstStyle/>
        <a:p>
          <a:r>
            <a:rPr lang="en-GB" dirty="0"/>
            <a:t>           Our Digital pharmacists can be consulted with discretion, </a:t>
          </a:r>
        </a:p>
        <a:p>
          <a:r>
            <a:rPr lang="en-GB" dirty="0"/>
            <a:t> this is appreciated by consumers buying products such as Viagra or condoms</a:t>
          </a:r>
        </a:p>
      </dgm:t>
    </dgm:pt>
    <dgm:pt modelId="{2891368A-AC52-4DEC-8B12-7387D7AEADEC}" type="parTrans" cxnId="{04341D39-D167-424A-8DFE-B5CF1858BCD6}">
      <dgm:prSet/>
      <dgm:spPr/>
      <dgm:t>
        <a:bodyPr/>
        <a:lstStyle/>
        <a:p>
          <a:endParaRPr lang="en-GB"/>
        </a:p>
      </dgm:t>
    </dgm:pt>
    <dgm:pt modelId="{1592577D-FC42-4ADD-9175-59E4C9FC9529}" type="sibTrans" cxnId="{04341D39-D167-424A-8DFE-B5CF1858BCD6}">
      <dgm:prSet/>
      <dgm:spPr/>
      <dgm:t>
        <a:bodyPr/>
        <a:lstStyle/>
        <a:p>
          <a:endParaRPr lang="en-GB"/>
        </a:p>
      </dgm:t>
    </dgm:pt>
    <dgm:pt modelId="{F3F5995E-5EC9-414D-88E1-1474BE09CB0E}" type="pres">
      <dgm:prSet presAssocID="{EF4060CF-549B-4610-98C9-5A27E37E42DA}" presName="Name0" presStyleCnt="0">
        <dgm:presLayoutVars>
          <dgm:chMax val="7"/>
          <dgm:chPref val="7"/>
          <dgm:dir/>
        </dgm:presLayoutVars>
      </dgm:prSet>
      <dgm:spPr/>
    </dgm:pt>
    <dgm:pt modelId="{17F828FC-0489-40B3-A5BA-BD02AB7243EC}" type="pres">
      <dgm:prSet presAssocID="{EF4060CF-549B-4610-98C9-5A27E37E42DA}" presName="Name1" presStyleCnt="0"/>
      <dgm:spPr/>
    </dgm:pt>
    <dgm:pt modelId="{1F39A7AE-226F-4D2C-A4A5-07686630893D}" type="pres">
      <dgm:prSet presAssocID="{EF4060CF-549B-4610-98C9-5A27E37E42DA}" presName="cycle" presStyleCnt="0"/>
      <dgm:spPr/>
    </dgm:pt>
    <dgm:pt modelId="{33316B26-19AE-4A64-829D-3B14E4019EE3}" type="pres">
      <dgm:prSet presAssocID="{EF4060CF-549B-4610-98C9-5A27E37E42DA}" presName="srcNode" presStyleLbl="node1" presStyleIdx="0" presStyleCnt="3"/>
      <dgm:spPr/>
    </dgm:pt>
    <dgm:pt modelId="{06DD47D7-99CF-4E32-9F27-1512CEA9466E}" type="pres">
      <dgm:prSet presAssocID="{EF4060CF-549B-4610-98C9-5A27E37E42DA}" presName="conn" presStyleLbl="parChTrans1D2" presStyleIdx="0" presStyleCnt="1"/>
      <dgm:spPr/>
    </dgm:pt>
    <dgm:pt modelId="{20D1C52B-BEF7-4B5E-96D8-133AF28A9467}" type="pres">
      <dgm:prSet presAssocID="{EF4060CF-549B-4610-98C9-5A27E37E42DA}" presName="extraNode" presStyleLbl="node1" presStyleIdx="0" presStyleCnt="3"/>
      <dgm:spPr/>
    </dgm:pt>
    <dgm:pt modelId="{90E02AA3-F7CE-4CB2-B4FB-D2191BC7392B}" type="pres">
      <dgm:prSet presAssocID="{EF4060CF-549B-4610-98C9-5A27E37E42DA}" presName="dstNode" presStyleLbl="node1" presStyleIdx="0" presStyleCnt="3"/>
      <dgm:spPr/>
    </dgm:pt>
    <dgm:pt modelId="{0E744262-D0F0-44ED-91C6-F2CC3039E38E}" type="pres">
      <dgm:prSet presAssocID="{4A61841B-6F17-4AF9-8E2E-294B622B0D51}" presName="text_1" presStyleLbl="node1" presStyleIdx="0" presStyleCnt="3" custScaleX="91861" custLinFactNeighborX="4212" custLinFactNeighborY="-980">
        <dgm:presLayoutVars>
          <dgm:bulletEnabled val="1"/>
        </dgm:presLayoutVars>
      </dgm:prSet>
      <dgm:spPr/>
    </dgm:pt>
    <dgm:pt modelId="{6B08608B-AF33-4240-81C4-9E606C2346C9}" type="pres">
      <dgm:prSet presAssocID="{4A61841B-6F17-4AF9-8E2E-294B622B0D51}" presName="accent_1" presStyleCnt="0"/>
      <dgm:spPr/>
    </dgm:pt>
    <dgm:pt modelId="{A2D13A53-B44A-491C-A7D0-9408B1DA0017}" type="pres">
      <dgm:prSet presAssocID="{4A61841B-6F17-4AF9-8E2E-294B622B0D51}" presName="accentRepeatNode" presStyleLbl="solidFgAcc1" presStyleIdx="0" presStyleCnt="3" custScaleX="132097" custScaleY="12078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prstGeom prst="ellipse">
          <a:avLst/>
        </a:prstGeom>
      </dgm:spPr>
    </dgm:pt>
    <dgm:pt modelId="{0522D638-8133-4C62-B70D-26EEB112C450}" type="pres">
      <dgm:prSet presAssocID="{C6454D87-797A-4FA1-AC46-5A8C34F35D4E}" presName="text_2" presStyleLbl="node1" presStyleIdx="1" presStyleCnt="3" custScaleX="90548">
        <dgm:presLayoutVars>
          <dgm:bulletEnabled val="1"/>
        </dgm:presLayoutVars>
      </dgm:prSet>
      <dgm:spPr/>
    </dgm:pt>
    <dgm:pt modelId="{B3886E3F-016E-4997-880E-B0CE0F255D09}" type="pres">
      <dgm:prSet presAssocID="{C6454D87-797A-4FA1-AC46-5A8C34F35D4E}" presName="accent_2" presStyleCnt="0"/>
      <dgm:spPr/>
    </dgm:pt>
    <dgm:pt modelId="{60A8369E-A772-485F-8A54-6D90BB56F510}" type="pres">
      <dgm:prSet presAssocID="{C6454D87-797A-4FA1-AC46-5A8C34F35D4E}" presName="accentRepeatNode" presStyleLbl="solidFgAcc1" presStyleIdx="1" presStyleCnt="3" custScaleX="132097" custScaleY="120784"/>
      <dgm:spPr/>
    </dgm:pt>
    <dgm:pt modelId="{9C1A6B3C-ECAE-0645-947F-AB56EAE608D5}" type="pres">
      <dgm:prSet presAssocID="{BE8549CA-26BF-4394-9BDB-35BCB9B9FEAA}" presName="text_3" presStyleLbl="node1" presStyleIdx="2" presStyleCnt="3">
        <dgm:presLayoutVars>
          <dgm:bulletEnabled val="1"/>
        </dgm:presLayoutVars>
      </dgm:prSet>
      <dgm:spPr/>
    </dgm:pt>
    <dgm:pt modelId="{A6EECACD-6719-CA48-8E56-54BE49FF5B84}" type="pres">
      <dgm:prSet presAssocID="{BE8549CA-26BF-4394-9BDB-35BCB9B9FEAA}" presName="accent_3" presStyleCnt="0"/>
      <dgm:spPr/>
    </dgm:pt>
    <dgm:pt modelId="{71B3BD10-C1BE-4665-9F15-7C88A2BDC84C}" type="pres">
      <dgm:prSet presAssocID="{BE8549CA-26BF-4394-9BDB-35BCB9B9FEAA}" presName="accentRepeatNode" presStyleLbl="solidFgAcc1" presStyleIdx="2" presStyleCnt="3" custScaleX="132097" custScaleY="120784" custLinFactNeighborX="-30175" custLinFactNeighborY="-784"/>
      <dgm:spPr/>
    </dgm:pt>
  </dgm:ptLst>
  <dgm:cxnLst>
    <dgm:cxn modelId="{24582F06-8FBF-4060-9DC1-A5FACE221FFA}" srcId="{EF4060CF-549B-4610-98C9-5A27E37E42DA}" destId="{C6454D87-797A-4FA1-AC46-5A8C34F35D4E}" srcOrd="1" destOrd="0" parTransId="{B6FE451E-3800-4586-8CDA-2EBB953B0242}" sibTransId="{1A22A554-C7BA-4472-BAA0-A5E7A059C795}"/>
    <dgm:cxn modelId="{BF7D8414-428C-4343-B2DA-B4E5EA4C9FF6}" type="presOf" srcId="{C6454D87-797A-4FA1-AC46-5A8C34F35D4E}" destId="{0522D638-8133-4C62-B70D-26EEB112C450}" srcOrd="0" destOrd="0" presId="urn:microsoft.com/office/officeart/2008/layout/VerticalCurvedList"/>
    <dgm:cxn modelId="{22BD3815-26BD-4234-8147-8E385A76A741}" srcId="{EF4060CF-549B-4610-98C9-5A27E37E42DA}" destId="{4A61841B-6F17-4AF9-8E2E-294B622B0D51}" srcOrd="0" destOrd="0" parTransId="{60C86641-3EA7-4EDE-8BA8-69DD2C5B32EB}" sibTransId="{6F0E35EF-7A0B-4E5D-8162-98C656E9D575}"/>
    <dgm:cxn modelId="{373D3524-9EC1-4492-813F-6E868AAD3A66}" type="presOf" srcId="{6F0E35EF-7A0B-4E5D-8162-98C656E9D575}" destId="{06DD47D7-99CF-4E32-9F27-1512CEA9466E}" srcOrd="0" destOrd="0" presId="urn:microsoft.com/office/officeart/2008/layout/VerticalCurvedList"/>
    <dgm:cxn modelId="{04341D39-D167-424A-8DFE-B5CF1858BCD6}" srcId="{EF4060CF-549B-4610-98C9-5A27E37E42DA}" destId="{BE8549CA-26BF-4394-9BDB-35BCB9B9FEAA}" srcOrd="2" destOrd="0" parTransId="{2891368A-AC52-4DEC-8B12-7387D7AEADEC}" sibTransId="{1592577D-FC42-4ADD-9175-59E4C9FC9529}"/>
    <dgm:cxn modelId="{E71A1355-5C6F-6049-A621-CD39C77B3183}" type="presOf" srcId="{BE8549CA-26BF-4394-9BDB-35BCB9B9FEAA}" destId="{9C1A6B3C-ECAE-0645-947F-AB56EAE608D5}" srcOrd="0" destOrd="0" presId="urn:microsoft.com/office/officeart/2008/layout/VerticalCurvedList"/>
    <dgm:cxn modelId="{8250976C-068D-4FEB-B788-1340650F80A1}" type="presOf" srcId="{EF4060CF-549B-4610-98C9-5A27E37E42DA}" destId="{F3F5995E-5EC9-414D-88E1-1474BE09CB0E}" srcOrd="0" destOrd="0" presId="urn:microsoft.com/office/officeart/2008/layout/VerticalCurvedList"/>
    <dgm:cxn modelId="{7C616FE8-FDDF-4985-B9BB-B4C359B690A2}" type="presOf" srcId="{4A61841B-6F17-4AF9-8E2E-294B622B0D51}" destId="{0E744262-D0F0-44ED-91C6-F2CC3039E38E}" srcOrd="0" destOrd="0" presId="urn:microsoft.com/office/officeart/2008/layout/VerticalCurvedList"/>
    <dgm:cxn modelId="{30260FDC-955D-402D-A114-BAF3FC616B52}" type="presParOf" srcId="{F3F5995E-5EC9-414D-88E1-1474BE09CB0E}" destId="{17F828FC-0489-40B3-A5BA-BD02AB7243EC}" srcOrd="0" destOrd="0" presId="urn:microsoft.com/office/officeart/2008/layout/VerticalCurvedList"/>
    <dgm:cxn modelId="{FB7F4A93-E6ED-43D3-A95A-3F42DA38D974}" type="presParOf" srcId="{17F828FC-0489-40B3-A5BA-BD02AB7243EC}" destId="{1F39A7AE-226F-4D2C-A4A5-07686630893D}" srcOrd="0" destOrd="0" presId="urn:microsoft.com/office/officeart/2008/layout/VerticalCurvedList"/>
    <dgm:cxn modelId="{1B1023D4-A74B-4A7A-B036-42ED0CFB4C9B}" type="presParOf" srcId="{1F39A7AE-226F-4D2C-A4A5-07686630893D}" destId="{33316B26-19AE-4A64-829D-3B14E4019EE3}" srcOrd="0" destOrd="0" presId="urn:microsoft.com/office/officeart/2008/layout/VerticalCurvedList"/>
    <dgm:cxn modelId="{A6413DB1-23FC-4335-9A89-5D85AE72C298}" type="presParOf" srcId="{1F39A7AE-226F-4D2C-A4A5-07686630893D}" destId="{06DD47D7-99CF-4E32-9F27-1512CEA9466E}" srcOrd="1" destOrd="0" presId="urn:microsoft.com/office/officeart/2008/layout/VerticalCurvedList"/>
    <dgm:cxn modelId="{4A0F2937-15F0-4D9A-ACE2-02FA223C2174}" type="presParOf" srcId="{1F39A7AE-226F-4D2C-A4A5-07686630893D}" destId="{20D1C52B-BEF7-4B5E-96D8-133AF28A9467}" srcOrd="2" destOrd="0" presId="urn:microsoft.com/office/officeart/2008/layout/VerticalCurvedList"/>
    <dgm:cxn modelId="{689FCE4B-0A42-4653-A2B9-7E4CC5304AFD}" type="presParOf" srcId="{1F39A7AE-226F-4D2C-A4A5-07686630893D}" destId="{90E02AA3-F7CE-4CB2-B4FB-D2191BC7392B}" srcOrd="3" destOrd="0" presId="urn:microsoft.com/office/officeart/2008/layout/VerticalCurvedList"/>
    <dgm:cxn modelId="{6A6E09E8-7619-49DC-9BAD-0E004B40FFEB}" type="presParOf" srcId="{17F828FC-0489-40B3-A5BA-BD02AB7243EC}" destId="{0E744262-D0F0-44ED-91C6-F2CC3039E38E}" srcOrd="1" destOrd="0" presId="urn:microsoft.com/office/officeart/2008/layout/VerticalCurvedList"/>
    <dgm:cxn modelId="{9126F80B-07C5-4273-BA12-B5D09D98A70B}" type="presParOf" srcId="{17F828FC-0489-40B3-A5BA-BD02AB7243EC}" destId="{6B08608B-AF33-4240-81C4-9E606C2346C9}" srcOrd="2" destOrd="0" presId="urn:microsoft.com/office/officeart/2008/layout/VerticalCurvedList"/>
    <dgm:cxn modelId="{F7E92298-F811-4BA7-AD91-83236C780A66}" type="presParOf" srcId="{6B08608B-AF33-4240-81C4-9E606C2346C9}" destId="{A2D13A53-B44A-491C-A7D0-9408B1DA0017}" srcOrd="0" destOrd="0" presId="urn:microsoft.com/office/officeart/2008/layout/VerticalCurvedList"/>
    <dgm:cxn modelId="{70036F0B-B48C-46F1-95E0-6901F2BABE4F}" type="presParOf" srcId="{17F828FC-0489-40B3-A5BA-BD02AB7243EC}" destId="{0522D638-8133-4C62-B70D-26EEB112C450}" srcOrd="3" destOrd="0" presId="urn:microsoft.com/office/officeart/2008/layout/VerticalCurvedList"/>
    <dgm:cxn modelId="{9949BFAC-3867-4D1D-A433-E9B43BF7E35B}" type="presParOf" srcId="{17F828FC-0489-40B3-A5BA-BD02AB7243EC}" destId="{B3886E3F-016E-4997-880E-B0CE0F255D09}" srcOrd="4" destOrd="0" presId="urn:microsoft.com/office/officeart/2008/layout/VerticalCurvedList"/>
    <dgm:cxn modelId="{DCDD8169-0B6A-4531-926F-B06D76528364}" type="presParOf" srcId="{B3886E3F-016E-4997-880E-B0CE0F255D09}" destId="{60A8369E-A772-485F-8A54-6D90BB56F510}" srcOrd="0" destOrd="0" presId="urn:microsoft.com/office/officeart/2008/layout/VerticalCurvedList"/>
    <dgm:cxn modelId="{843EF001-F883-5045-9689-C0C3AB52CA93}" type="presParOf" srcId="{17F828FC-0489-40B3-A5BA-BD02AB7243EC}" destId="{9C1A6B3C-ECAE-0645-947F-AB56EAE608D5}" srcOrd="5" destOrd="0" presId="urn:microsoft.com/office/officeart/2008/layout/VerticalCurvedList"/>
    <dgm:cxn modelId="{8FB99D6F-DC7F-484F-A037-E3684FF85371}" type="presParOf" srcId="{17F828FC-0489-40B3-A5BA-BD02AB7243EC}" destId="{A6EECACD-6719-CA48-8E56-54BE49FF5B84}" srcOrd="6" destOrd="0" presId="urn:microsoft.com/office/officeart/2008/layout/VerticalCurvedList"/>
    <dgm:cxn modelId="{43846EA3-4D3A-C841-8D27-46F0252843CC}" type="presParOf" srcId="{A6EECACD-6719-CA48-8E56-54BE49FF5B84}" destId="{71B3BD10-C1BE-4665-9F15-7C88A2BDC8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AEE62E-177F-4E8B-A84E-17A80C6DDD2B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MU"/>
        </a:p>
      </dgm:t>
    </dgm:pt>
    <dgm:pt modelId="{980F0820-1414-48E1-A70C-EA4184567A9D}">
      <dgm:prSet phldrT="[Text]" custT="1"/>
      <dgm:spPr/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Social Media</a:t>
          </a:r>
          <a:endParaRPr lang="en-MU" sz="2800" b="1" dirty="0">
            <a:solidFill>
              <a:schemeClr val="bg1"/>
            </a:solidFill>
          </a:endParaRPr>
        </a:p>
      </dgm:t>
    </dgm:pt>
    <dgm:pt modelId="{B9FD22CD-CE01-45D6-A3A9-23F9B6CEE4CA}" type="parTrans" cxnId="{D2B226B5-080A-4FE7-A19A-34BE5E30D07F}">
      <dgm:prSet/>
      <dgm:spPr/>
      <dgm:t>
        <a:bodyPr/>
        <a:lstStyle/>
        <a:p>
          <a:endParaRPr lang="en-MU"/>
        </a:p>
      </dgm:t>
    </dgm:pt>
    <dgm:pt modelId="{F70A2B9F-C663-4FD7-9F59-22562844B6E4}" type="sibTrans" cxnId="{D2B226B5-080A-4FE7-A19A-34BE5E30D07F}">
      <dgm:prSet/>
      <dgm:spPr/>
      <dgm:t>
        <a:bodyPr/>
        <a:lstStyle/>
        <a:p>
          <a:endParaRPr lang="en-MU"/>
        </a:p>
      </dgm:t>
    </dgm:pt>
    <dgm:pt modelId="{C0330298-00C3-4D22-A66B-BCC431BCBD29}">
      <dgm:prSet phldrT="[Text]"/>
      <dgm:spPr/>
      <dgm:t>
        <a:bodyPr/>
        <a:lstStyle/>
        <a:p>
          <a:r>
            <a:rPr lang="en-US" dirty="0"/>
            <a:t>Accelerated user growth</a:t>
          </a:r>
          <a:endParaRPr lang="en-MU" dirty="0"/>
        </a:p>
      </dgm:t>
    </dgm:pt>
    <dgm:pt modelId="{84F44435-5DBB-4D72-B2AA-45A9EB5C58B7}" type="parTrans" cxnId="{94AC97FB-6A70-46DA-A92B-3C6BD2980A60}">
      <dgm:prSet/>
      <dgm:spPr/>
      <dgm:t>
        <a:bodyPr/>
        <a:lstStyle/>
        <a:p>
          <a:endParaRPr lang="en-MU"/>
        </a:p>
      </dgm:t>
    </dgm:pt>
    <dgm:pt modelId="{B269AD85-1047-4B78-9542-778EA842188B}" type="sibTrans" cxnId="{94AC97FB-6A70-46DA-A92B-3C6BD2980A60}">
      <dgm:prSet/>
      <dgm:spPr/>
      <dgm:t>
        <a:bodyPr/>
        <a:lstStyle/>
        <a:p>
          <a:endParaRPr lang="en-MU"/>
        </a:p>
      </dgm:t>
    </dgm:pt>
    <dgm:pt modelId="{541EFB1E-5FB9-428B-BC17-B865D974A549}">
      <dgm:prSet phldrT="[Text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Facebook</a:t>
          </a:r>
          <a:endParaRPr lang="en-MU" sz="2000" b="1" dirty="0">
            <a:solidFill>
              <a:schemeClr val="bg1"/>
            </a:solidFill>
          </a:endParaRPr>
        </a:p>
      </dgm:t>
    </dgm:pt>
    <dgm:pt modelId="{578DFF74-3F33-47C4-8912-5D75EF7D4A5F}" type="parTrans" cxnId="{151D3A50-C21F-444B-A476-D7516597B3A8}">
      <dgm:prSet/>
      <dgm:spPr/>
      <dgm:t>
        <a:bodyPr/>
        <a:lstStyle/>
        <a:p>
          <a:endParaRPr lang="en-MU"/>
        </a:p>
      </dgm:t>
    </dgm:pt>
    <dgm:pt modelId="{EB9A0180-ADF7-4238-9916-E26CC7857AB0}" type="sibTrans" cxnId="{151D3A50-C21F-444B-A476-D7516597B3A8}">
      <dgm:prSet/>
      <dgm:spPr/>
      <dgm:t>
        <a:bodyPr/>
        <a:lstStyle/>
        <a:p>
          <a:endParaRPr lang="en-MU"/>
        </a:p>
      </dgm:t>
    </dgm:pt>
    <dgm:pt modelId="{72642FFC-2EAA-4D9C-93A5-51EF2DC66BA9}">
      <dgm:prSet phldrT="[Text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Google</a:t>
          </a:r>
          <a:endParaRPr lang="en-MU" sz="2000" b="1" dirty="0">
            <a:solidFill>
              <a:schemeClr val="bg1"/>
            </a:solidFill>
          </a:endParaRPr>
        </a:p>
      </dgm:t>
    </dgm:pt>
    <dgm:pt modelId="{798B9A74-4F81-412E-929E-45BD7F32F053}" type="parTrans" cxnId="{C31847BA-3566-40E5-89CC-C7813AB22F13}">
      <dgm:prSet/>
      <dgm:spPr/>
      <dgm:t>
        <a:bodyPr/>
        <a:lstStyle/>
        <a:p>
          <a:endParaRPr lang="en-MU"/>
        </a:p>
      </dgm:t>
    </dgm:pt>
    <dgm:pt modelId="{B76792D6-E8E9-445B-8E3B-62716D398955}" type="sibTrans" cxnId="{C31847BA-3566-40E5-89CC-C7813AB22F13}">
      <dgm:prSet/>
      <dgm:spPr/>
      <dgm:t>
        <a:bodyPr/>
        <a:lstStyle/>
        <a:p>
          <a:endParaRPr lang="en-MU"/>
        </a:p>
      </dgm:t>
    </dgm:pt>
    <dgm:pt modelId="{290066F1-4497-440A-A367-AC404F4A6820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SMS bulk &amp; emails</a:t>
          </a:r>
          <a:endParaRPr lang="en-MU" sz="2400" b="1" dirty="0">
            <a:solidFill>
              <a:schemeClr val="bg1"/>
            </a:solidFill>
          </a:endParaRPr>
        </a:p>
      </dgm:t>
    </dgm:pt>
    <dgm:pt modelId="{DCB7375D-6CCA-4DE2-B3A1-C5FA5C9D2D92}" type="parTrans" cxnId="{859DD279-F459-4DBC-BB2B-34D75543731B}">
      <dgm:prSet/>
      <dgm:spPr/>
      <dgm:t>
        <a:bodyPr/>
        <a:lstStyle/>
        <a:p>
          <a:endParaRPr lang="en-MU"/>
        </a:p>
      </dgm:t>
    </dgm:pt>
    <dgm:pt modelId="{8501C42C-0194-4DC8-9F35-54793B5F70D9}" type="sibTrans" cxnId="{859DD279-F459-4DBC-BB2B-34D75543731B}">
      <dgm:prSet/>
      <dgm:spPr/>
      <dgm:t>
        <a:bodyPr/>
        <a:lstStyle/>
        <a:p>
          <a:endParaRPr lang="en-MU"/>
        </a:p>
      </dgm:t>
    </dgm:pt>
    <dgm:pt modelId="{AB7CBEE7-FA12-482F-830D-54D7BF27BC70}">
      <dgm:prSet phldrT="[Text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Instagram</a:t>
          </a:r>
          <a:endParaRPr lang="en-MU" sz="2000" b="1" dirty="0">
            <a:solidFill>
              <a:schemeClr val="bg1"/>
            </a:solidFill>
          </a:endParaRPr>
        </a:p>
      </dgm:t>
    </dgm:pt>
    <dgm:pt modelId="{348D76EC-7E09-4AE1-B751-1AF92739DA31}" type="parTrans" cxnId="{598F79D2-649C-48FF-B827-E7E769BBBC36}">
      <dgm:prSet/>
      <dgm:spPr/>
      <dgm:t>
        <a:bodyPr/>
        <a:lstStyle/>
        <a:p>
          <a:endParaRPr lang="en-MU"/>
        </a:p>
      </dgm:t>
    </dgm:pt>
    <dgm:pt modelId="{466A6DF7-0A79-4621-A751-461B851D38C1}" type="sibTrans" cxnId="{598F79D2-649C-48FF-B827-E7E769BBBC36}">
      <dgm:prSet/>
      <dgm:spPr/>
      <dgm:t>
        <a:bodyPr/>
        <a:lstStyle/>
        <a:p>
          <a:endParaRPr lang="en-MU"/>
        </a:p>
      </dgm:t>
    </dgm:pt>
    <dgm:pt modelId="{A65999B5-A497-4C3F-AF7B-DD9A7FDC24EC}">
      <dgm:prSet phldrT="[Text]"/>
      <dgm:spPr/>
      <dgm:t>
        <a:bodyPr/>
        <a:lstStyle/>
        <a:p>
          <a:r>
            <a:rPr lang="en-US" dirty="0"/>
            <a:t>Traditional media</a:t>
          </a:r>
          <a:endParaRPr lang="en-MU" dirty="0"/>
        </a:p>
      </dgm:t>
    </dgm:pt>
    <dgm:pt modelId="{FB3BC1AF-344B-4F42-9B0F-7E4DDF69CB38}" type="parTrans" cxnId="{4FE72649-B47D-493E-BC3E-E207F35CA958}">
      <dgm:prSet/>
      <dgm:spPr/>
      <dgm:t>
        <a:bodyPr/>
        <a:lstStyle/>
        <a:p>
          <a:endParaRPr lang="en-MU"/>
        </a:p>
      </dgm:t>
    </dgm:pt>
    <dgm:pt modelId="{AC1A6CFF-8F96-4013-8FC5-18FC2EE75379}" type="sibTrans" cxnId="{4FE72649-B47D-493E-BC3E-E207F35CA958}">
      <dgm:prSet/>
      <dgm:spPr/>
      <dgm:t>
        <a:bodyPr/>
        <a:lstStyle/>
        <a:p>
          <a:endParaRPr lang="en-MU"/>
        </a:p>
      </dgm:t>
    </dgm:pt>
    <dgm:pt modelId="{D4034260-7E7A-4D94-9CEB-F0835628D7E8}">
      <dgm:prSet phldrT="[Text]"/>
      <dgm:spPr/>
      <dgm:t>
        <a:bodyPr/>
        <a:lstStyle/>
        <a:p>
          <a:r>
            <a:rPr lang="en-US" dirty="0"/>
            <a:t>Press, TV</a:t>
          </a:r>
          <a:endParaRPr lang="en-MU" dirty="0"/>
        </a:p>
      </dgm:t>
    </dgm:pt>
    <dgm:pt modelId="{3288C783-2225-49F1-8548-BE55B566B868}" type="parTrans" cxnId="{C23CBAA2-5A57-4D86-BDD6-6DDBC2438114}">
      <dgm:prSet/>
      <dgm:spPr/>
      <dgm:t>
        <a:bodyPr/>
        <a:lstStyle/>
        <a:p>
          <a:endParaRPr lang="en-MU"/>
        </a:p>
      </dgm:t>
    </dgm:pt>
    <dgm:pt modelId="{A49DC7B5-3EAC-4D94-8EEF-152C791F1399}" type="sibTrans" cxnId="{C23CBAA2-5A57-4D86-BDD6-6DDBC2438114}">
      <dgm:prSet/>
      <dgm:spPr/>
      <dgm:t>
        <a:bodyPr/>
        <a:lstStyle/>
        <a:p>
          <a:endParaRPr lang="en-MU"/>
        </a:p>
      </dgm:t>
    </dgm:pt>
    <dgm:pt modelId="{3F411979-5E49-4AC8-A402-E1C9EBEA5467}">
      <dgm:prSet phldrT="[Text]"/>
      <dgm:spPr/>
      <dgm:t>
        <a:bodyPr/>
        <a:lstStyle/>
        <a:p>
          <a:r>
            <a:rPr lang="en-US" dirty="0"/>
            <a:t>Radio</a:t>
          </a:r>
          <a:endParaRPr lang="en-MU" dirty="0"/>
        </a:p>
      </dgm:t>
    </dgm:pt>
    <dgm:pt modelId="{91AA9A9A-51D3-4957-B31C-E1F7D616CA52}" type="parTrans" cxnId="{2513DC43-19FE-4E99-A3B0-3C136BA2603B}">
      <dgm:prSet/>
      <dgm:spPr/>
      <dgm:t>
        <a:bodyPr/>
        <a:lstStyle/>
        <a:p>
          <a:endParaRPr lang="en-MU"/>
        </a:p>
      </dgm:t>
    </dgm:pt>
    <dgm:pt modelId="{B34E6B63-78D6-4DC8-861F-6628FA2F2E7C}" type="sibTrans" cxnId="{2513DC43-19FE-4E99-A3B0-3C136BA2603B}">
      <dgm:prSet/>
      <dgm:spPr/>
      <dgm:t>
        <a:bodyPr/>
        <a:lstStyle/>
        <a:p>
          <a:endParaRPr lang="en-MU"/>
        </a:p>
      </dgm:t>
    </dgm:pt>
    <dgm:pt modelId="{7BF45D3E-B4A7-4844-9F87-0490D212A9FC}" type="pres">
      <dgm:prSet presAssocID="{39AEE62E-177F-4E8B-A84E-17A80C6DDD2B}" presName="Name0" presStyleCnt="0">
        <dgm:presLayoutVars>
          <dgm:chMax val="4"/>
          <dgm:resizeHandles val="exact"/>
        </dgm:presLayoutVars>
      </dgm:prSet>
      <dgm:spPr/>
    </dgm:pt>
    <dgm:pt modelId="{7677C47A-69A0-46BC-8B05-5418287519C6}" type="pres">
      <dgm:prSet presAssocID="{39AEE62E-177F-4E8B-A84E-17A80C6DDD2B}" presName="ellipse" presStyleLbl="trBgShp" presStyleIdx="0" presStyleCnt="1"/>
      <dgm:spPr/>
    </dgm:pt>
    <dgm:pt modelId="{2C4B6802-ECE1-4285-838E-FB709B742F4E}" type="pres">
      <dgm:prSet presAssocID="{39AEE62E-177F-4E8B-A84E-17A80C6DDD2B}" presName="arrow1" presStyleLbl="fgShp" presStyleIdx="0" presStyleCnt="1" custLinFactNeighborX="2301" custLinFactNeighborY="66545"/>
      <dgm:spPr/>
    </dgm:pt>
    <dgm:pt modelId="{8D182C97-D771-4A14-9F32-276567626967}" type="pres">
      <dgm:prSet presAssocID="{39AEE62E-177F-4E8B-A84E-17A80C6DDD2B}" presName="rectangle" presStyleLbl="revTx" presStyleIdx="0" presStyleCnt="1">
        <dgm:presLayoutVars>
          <dgm:bulletEnabled val="1"/>
        </dgm:presLayoutVars>
      </dgm:prSet>
      <dgm:spPr/>
    </dgm:pt>
    <dgm:pt modelId="{B55BC3E1-7FB2-4045-AF6A-39A7552E5130}" type="pres">
      <dgm:prSet presAssocID="{290066F1-4497-440A-A367-AC404F4A6820}" presName="item1" presStyleLbl="node1" presStyleIdx="0" presStyleCnt="3">
        <dgm:presLayoutVars>
          <dgm:bulletEnabled val="1"/>
        </dgm:presLayoutVars>
      </dgm:prSet>
      <dgm:spPr/>
    </dgm:pt>
    <dgm:pt modelId="{55F062B2-956B-4E8A-8DA2-EFB76C8FF9BF}" type="pres">
      <dgm:prSet presAssocID="{A65999B5-A497-4C3F-AF7B-DD9A7FDC24EC}" presName="item2" presStyleLbl="node1" presStyleIdx="1" presStyleCnt="3" custScaleX="130946" custScaleY="119992" custLinFactNeighborX="-6785" custLinFactNeighborY="8902">
        <dgm:presLayoutVars>
          <dgm:bulletEnabled val="1"/>
        </dgm:presLayoutVars>
      </dgm:prSet>
      <dgm:spPr/>
    </dgm:pt>
    <dgm:pt modelId="{DECAD501-E6AA-4221-B01C-76BBDCFC27ED}" type="pres">
      <dgm:prSet presAssocID="{C0330298-00C3-4D22-A66B-BCC431BCBD29}" presName="item3" presStyleLbl="node1" presStyleIdx="2" presStyleCnt="3" custScaleX="171622" custScaleY="155679" custLinFactNeighborX="6750" custLinFactNeighborY="-6020">
        <dgm:presLayoutVars>
          <dgm:bulletEnabled val="1"/>
        </dgm:presLayoutVars>
      </dgm:prSet>
      <dgm:spPr/>
    </dgm:pt>
    <dgm:pt modelId="{5FD726C3-3531-402F-9A36-40ED337492BD}" type="pres">
      <dgm:prSet presAssocID="{39AEE62E-177F-4E8B-A84E-17A80C6DDD2B}" presName="funnel" presStyleLbl="trAlignAcc1" presStyleIdx="0" presStyleCnt="1" custScaleX="99275" custScaleY="118274" custLinFactNeighborX="527" custLinFactNeighborY="-29232"/>
      <dgm:spPr/>
    </dgm:pt>
  </dgm:ptLst>
  <dgm:cxnLst>
    <dgm:cxn modelId="{BC487929-88AF-41D5-BD58-99722F336D7F}" type="presOf" srcId="{3F411979-5E49-4AC8-A402-E1C9EBEA5467}" destId="{B55BC3E1-7FB2-4045-AF6A-39A7552E5130}" srcOrd="0" destOrd="2" presId="urn:microsoft.com/office/officeart/2005/8/layout/funnel1"/>
    <dgm:cxn modelId="{F04B7A2F-E791-4FCA-B140-ADC0171DAE03}" type="presOf" srcId="{AB7CBEE7-FA12-482F-830D-54D7BF27BC70}" destId="{DECAD501-E6AA-4221-B01C-76BBDCFC27ED}" srcOrd="0" destOrd="1" presId="urn:microsoft.com/office/officeart/2005/8/layout/funnel1"/>
    <dgm:cxn modelId="{AC8D0F35-D9B4-44C9-8AB8-BD835A1FE376}" type="presOf" srcId="{290066F1-4497-440A-A367-AC404F4A6820}" destId="{55F062B2-956B-4E8A-8DA2-EFB76C8FF9BF}" srcOrd="0" destOrd="0" presId="urn:microsoft.com/office/officeart/2005/8/layout/funnel1"/>
    <dgm:cxn modelId="{F4BB6C36-319F-462A-86A8-1B58D727C121}" type="presOf" srcId="{541EFB1E-5FB9-428B-BC17-B865D974A549}" destId="{DECAD501-E6AA-4221-B01C-76BBDCFC27ED}" srcOrd="0" destOrd="2" presId="urn:microsoft.com/office/officeart/2005/8/layout/funnel1"/>
    <dgm:cxn modelId="{2513DC43-19FE-4E99-A3B0-3C136BA2603B}" srcId="{A65999B5-A497-4C3F-AF7B-DD9A7FDC24EC}" destId="{3F411979-5E49-4AC8-A402-E1C9EBEA5467}" srcOrd="1" destOrd="0" parTransId="{91AA9A9A-51D3-4957-B31C-E1F7D616CA52}" sibTransId="{B34E6B63-78D6-4DC8-861F-6628FA2F2E7C}"/>
    <dgm:cxn modelId="{4FE72649-B47D-493E-BC3E-E207F35CA958}" srcId="{39AEE62E-177F-4E8B-A84E-17A80C6DDD2B}" destId="{A65999B5-A497-4C3F-AF7B-DD9A7FDC24EC}" srcOrd="2" destOrd="0" parTransId="{FB3BC1AF-344B-4F42-9B0F-7E4DDF69CB38}" sibTransId="{AC1A6CFF-8F96-4013-8FC5-18FC2EE75379}"/>
    <dgm:cxn modelId="{151D3A50-C21F-444B-A476-D7516597B3A8}" srcId="{980F0820-1414-48E1-A70C-EA4184567A9D}" destId="{541EFB1E-5FB9-428B-BC17-B865D974A549}" srcOrd="1" destOrd="0" parTransId="{578DFF74-3F33-47C4-8912-5D75EF7D4A5F}" sibTransId="{EB9A0180-ADF7-4238-9916-E26CC7857AB0}"/>
    <dgm:cxn modelId="{859DD279-F459-4DBC-BB2B-34D75543731B}" srcId="{39AEE62E-177F-4E8B-A84E-17A80C6DDD2B}" destId="{290066F1-4497-440A-A367-AC404F4A6820}" srcOrd="1" destOrd="0" parTransId="{DCB7375D-6CCA-4DE2-B3A1-C5FA5C9D2D92}" sibTransId="{8501C42C-0194-4DC8-9F35-54793B5F70D9}"/>
    <dgm:cxn modelId="{60EC6481-8188-4D91-AC89-E4DBB451C348}" type="presOf" srcId="{C0330298-00C3-4D22-A66B-BCC431BCBD29}" destId="{8D182C97-D771-4A14-9F32-276567626967}" srcOrd="0" destOrd="0" presId="urn:microsoft.com/office/officeart/2005/8/layout/funnel1"/>
    <dgm:cxn modelId="{38E3AA84-8E0A-4201-ADEC-6D6B1CB016B4}" type="presOf" srcId="{39AEE62E-177F-4E8B-A84E-17A80C6DDD2B}" destId="{7BF45D3E-B4A7-4844-9F87-0490D212A9FC}" srcOrd="0" destOrd="0" presId="urn:microsoft.com/office/officeart/2005/8/layout/funnel1"/>
    <dgm:cxn modelId="{5F6E6E8F-BF8E-4151-9ABB-D997469519DB}" type="presOf" srcId="{A65999B5-A497-4C3F-AF7B-DD9A7FDC24EC}" destId="{B55BC3E1-7FB2-4045-AF6A-39A7552E5130}" srcOrd="0" destOrd="0" presId="urn:microsoft.com/office/officeart/2005/8/layout/funnel1"/>
    <dgm:cxn modelId="{C23CBAA2-5A57-4D86-BDD6-6DDBC2438114}" srcId="{A65999B5-A497-4C3F-AF7B-DD9A7FDC24EC}" destId="{D4034260-7E7A-4D94-9CEB-F0835628D7E8}" srcOrd="0" destOrd="0" parTransId="{3288C783-2225-49F1-8548-BE55B566B868}" sibTransId="{A49DC7B5-3EAC-4D94-8EEF-152C791F1399}"/>
    <dgm:cxn modelId="{75E447AC-674C-47F6-9A44-BE1B10786710}" type="presOf" srcId="{72642FFC-2EAA-4D9C-93A5-51EF2DC66BA9}" destId="{DECAD501-E6AA-4221-B01C-76BBDCFC27ED}" srcOrd="0" destOrd="3" presId="urn:microsoft.com/office/officeart/2005/8/layout/funnel1"/>
    <dgm:cxn modelId="{D2B226B5-080A-4FE7-A19A-34BE5E30D07F}" srcId="{39AEE62E-177F-4E8B-A84E-17A80C6DDD2B}" destId="{980F0820-1414-48E1-A70C-EA4184567A9D}" srcOrd="0" destOrd="0" parTransId="{B9FD22CD-CE01-45D6-A3A9-23F9B6CEE4CA}" sibTransId="{F70A2B9F-C663-4FD7-9F59-22562844B6E4}"/>
    <dgm:cxn modelId="{C31847BA-3566-40E5-89CC-C7813AB22F13}" srcId="{980F0820-1414-48E1-A70C-EA4184567A9D}" destId="{72642FFC-2EAA-4D9C-93A5-51EF2DC66BA9}" srcOrd="2" destOrd="0" parTransId="{798B9A74-4F81-412E-929E-45BD7F32F053}" sibTransId="{B76792D6-E8E9-445B-8E3B-62716D398955}"/>
    <dgm:cxn modelId="{2A8435C6-78C9-4734-9C8C-7DCF81984618}" type="presOf" srcId="{980F0820-1414-48E1-A70C-EA4184567A9D}" destId="{DECAD501-E6AA-4221-B01C-76BBDCFC27ED}" srcOrd="0" destOrd="0" presId="urn:microsoft.com/office/officeart/2005/8/layout/funnel1"/>
    <dgm:cxn modelId="{061DFDC8-D519-4B2D-9764-D0B5973881A9}" type="presOf" srcId="{D4034260-7E7A-4D94-9CEB-F0835628D7E8}" destId="{B55BC3E1-7FB2-4045-AF6A-39A7552E5130}" srcOrd="0" destOrd="1" presId="urn:microsoft.com/office/officeart/2005/8/layout/funnel1"/>
    <dgm:cxn modelId="{598F79D2-649C-48FF-B827-E7E769BBBC36}" srcId="{980F0820-1414-48E1-A70C-EA4184567A9D}" destId="{AB7CBEE7-FA12-482F-830D-54D7BF27BC70}" srcOrd="0" destOrd="0" parTransId="{348D76EC-7E09-4AE1-B751-1AF92739DA31}" sibTransId="{466A6DF7-0A79-4621-A751-461B851D38C1}"/>
    <dgm:cxn modelId="{94AC97FB-6A70-46DA-A92B-3C6BD2980A60}" srcId="{39AEE62E-177F-4E8B-A84E-17A80C6DDD2B}" destId="{C0330298-00C3-4D22-A66B-BCC431BCBD29}" srcOrd="3" destOrd="0" parTransId="{84F44435-5DBB-4D72-B2AA-45A9EB5C58B7}" sibTransId="{B269AD85-1047-4B78-9542-778EA842188B}"/>
    <dgm:cxn modelId="{7400074D-7FF8-4964-89E7-6053E01DDFB5}" type="presParOf" srcId="{7BF45D3E-B4A7-4844-9F87-0490D212A9FC}" destId="{7677C47A-69A0-46BC-8B05-5418287519C6}" srcOrd="0" destOrd="0" presId="urn:microsoft.com/office/officeart/2005/8/layout/funnel1"/>
    <dgm:cxn modelId="{0C4EF556-F94B-44E3-88A4-4BD62082735A}" type="presParOf" srcId="{7BF45D3E-B4A7-4844-9F87-0490D212A9FC}" destId="{2C4B6802-ECE1-4285-838E-FB709B742F4E}" srcOrd="1" destOrd="0" presId="urn:microsoft.com/office/officeart/2005/8/layout/funnel1"/>
    <dgm:cxn modelId="{B17CDB0E-2609-4116-8B38-773825C1C105}" type="presParOf" srcId="{7BF45D3E-B4A7-4844-9F87-0490D212A9FC}" destId="{8D182C97-D771-4A14-9F32-276567626967}" srcOrd="2" destOrd="0" presId="urn:microsoft.com/office/officeart/2005/8/layout/funnel1"/>
    <dgm:cxn modelId="{CB750A27-B60F-4414-8F96-10501C6668C5}" type="presParOf" srcId="{7BF45D3E-B4A7-4844-9F87-0490D212A9FC}" destId="{B55BC3E1-7FB2-4045-AF6A-39A7552E5130}" srcOrd="3" destOrd="0" presId="urn:microsoft.com/office/officeart/2005/8/layout/funnel1"/>
    <dgm:cxn modelId="{9B946DEB-0261-42ED-9A65-9725CBF11B86}" type="presParOf" srcId="{7BF45D3E-B4A7-4844-9F87-0490D212A9FC}" destId="{55F062B2-956B-4E8A-8DA2-EFB76C8FF9BF}" srcOrd="4" destOrd="0" presId="urn:microsoft.com/office/officeart/2005/8/layout/funnel1"/>
    <dgm:cxn modelId="{8AC71E2B-CC7E-4E87-9325-FDB7B59778EE}" type="presParOf" srcId="{7BF45D3E-B4A7-4844-9F87-0490D212A9FC}" destId="{DECAD501-E6AA-4221-B01C-76BBDCFC27ED}" srcOrd="5" destOrd="0" presId="urn:microsoft.com/office/officeart/2005/8/layout/funnel1"/>
    <dgm:cxn modelId="{240E810B-1FC8-4550-8893-D63F38E120BB}" type="presParOf" srcId="{7BF45D3E-B4A7-4844-9F87-0490D212A9FC}" destId="{5FD726C3-3531-402F-9A36-40ED337492B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97DEDD-E6D5-4B4D-8D29-D0CFF24DF809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MU"/>
        </a:p>
      </dgm:t>
    </dgm:pt>
    <dgm:pt modelId="{1EEB0FFD-FB2D-4C2D-A6B2-1F79DA08EC77}">
      <dgm:prSet phldrT="[Text]"/>
      <dgm:spPr/>
      <dgm:t>
        <a:bodyPr/>
        <a:lstStyle/>
        <a:p>
          <a:r>
            <a:rPr lang="en-US" b="1" dirty="0">
              <a:solidFill>
                <a:schemeClr val="bg2">
                  <a:lumMod val="25000"/>
                </a:schemeClr>
              </a:solidFill>
            </a:rPr>
            <a:t>Partnerships with Clinic and Hospitals</a:t>
          </a:r>
          <a:endParaRPr lang="en-MU" dirty="0"/>
        </a:p>
      </dgm:t>
    </dgm:pt>
    <dgm:pt modelId="{4DA9215C-B6C4-46C1-86CB-6471A9E9637B}" type="parTrans" cxnId="{3FE52617-2325-4898-93CF-A76381904A1D}">
      <dgm:prSet/>
      <dgm:spPr/>
      <dgm:t>
        <a:bodyPr/>
        <a:lstStyle/>
        <a:p>
          <a:endParaRPr lang="en-MU"/>
        </a:p>
      </dgm:t>
    </dgm:pt>
    <dgm:pt modelId="{1C881423-EEEA-4E6A-BB41-2A8D3D6102B5}" type="sibTrans" cxnId="{3FE52617-2325-4898-93CF-A76381904A1D}">
      <dgm:prSet/>
      <dgm:spPr/>
      <dgm:t>
        <a:bodyPr/>
        <a:lstStyle/>
        <a:p>
          <a:endParaRPr lang="en-MU"/>
        </a:p>
      </dgm:t>
    </dgm:pt>
    <dgm:pt modelId="{DAB63CF3-3D93-4D5E-A8B0-9B9149233E74}">
      <dgm:prSet phldrT="[Text]"/>
      <dgm:spPr/>
      <dgm:t>
        <a:bodyPr/>
        <a:lstStyle/>
        <a:p>
          <a:r>
            <a:rPr lang="en-US" dirty="0"/>
            <a:t>Seamless deliveries</a:t>
          </a:r>
          <a:endParaRPr lang="en-MU" dirty="0"/>
        </a:p>
      </dgm:t>
    </dgm:pt>
    <dgm:pt modelId="{4D9DBF38-E809-48F3-9772-3069E8C5C94B}" type="parTrans" cxnId="{FF5A4A9A-8284-4740-8DB1-793B8321E882}">
      <dgm:prSet/>
      <dgm:spPr/>
      <dgm:t>
        <a:bodyPr/>
        <a:lstStyle/>
        <a:p>
          <a:endParaRPr lang="en-MU"/>
        </a:p>
      </dgm:t>
    </dgm:pt>
    <dgm:pt modelId="{DE02E070-978E-4780-B24B-939F2980B313}" type="sibTrans" cxnId="{FF5A4A9A-8284-4740-8DB1-793B8321E882}">
      <dgm:prSet/>
      <dgm:spPr/>
      <dgm:t>
        <a:bodyPr/>
        <a:lstStyle/>
        <a:p>
          <a:endParaRPr lang="en-MU"/>
        </a:p>
      </dgm:t>
    </dgm:pt>
    <dgm:pt modelId="{A804E66F-98FE-40DA-B92A-53C9E44FAA06}">
      <dgm:prSet phldrT="[Text]"/>
      <dgm:spPr/>
      <dgm:t>
        <a:bodyPr/>
        <a:lstStyle/>
        <a:p>
          <a:r>
            <a:rPr lang="en-US" dirty="0"/>
            <a:t>Effective inventory management</a:t>
          </a:r>
          <a:endParaRPr lang="en-MU" dirty="0"/>
        </a:p>
      </dgm:t>
    </dgm:pt>
    <dgm:pt modelId="{AE7A0618-2E18-4EE0-AAD0-B2850C104B24}" type="parTrans" cxnId="{6F12B923-0F13-4B89-8316-29AE0515CFD1}">
      <dgm:prSet/>
      <dgm:spPr/>
      <dgm:t>
        <a:bodyPr/>
        <a:lstStyle/>
        <a:p>
          <a:endParaRPr lang="en-MU"/>
        </a:p>
      </dgm:t>
    </dgm:pt>
    <dgm:pt modelId="{25672F32-38DD-4A24-BD0F-54CFC0C1FA96}" type="sibTrans" cxnId="{6F12B923-0F13-4B89-8316-29AE0515CFD1}">
      <dgm:prSet/>
      <dgm:spPr/>
      <dgm:t>
        <a:bodyPr/>
        <a:lstStyle/>
        <a:p>
          <a:endParaRPr lang="en-MU"/>
        </a:p>
      </dgm:t>
    </dgm:pt>
    <dgm:pt modelId="{EFE01846-1658-40AE-B036-712CC9E3AEE3}">
      <dgm:prSet phldrT="[Text]"/>
      <dgm:spPr/>
      <dgm:t>
        <a:bodyPr/>
        <a:lstStyle/>
        <a:p>
          <a:r>
            <a:rPr lang="en-US" b="1" dirty="0">
              <a:solidFill>
                <a:schemeClr val="bg2">
                  <a:lumMod val="25000"/>
                </a:schemeClr>
              </a:solidFill>
            </a:rPr>
            <a:t>Partnerships with Health Insurance</a:t>
          </a:r>
          <a:endParaRPr lang="en-MU" dirty="0"/>
        </a:p>
      </dgm:t>
    </dgm:pt>
    <dgm:pt modelId="{E997BAF5-17E4-4262-A931-0AF032B4F0EF}" type="parTrans" cxnId="{5BB69975-0ABB-4E88-9491-2A46EF28E961}">
      <dgm:prSet/>
      <dgm:spPr/>
      <dgm:t>
        <a:bodyPr/>
        <a:lstStyle/>
        <a:p>
          <a:endParaRPr lang="en-MU"/>
        </a:p>
      </dgm:t>
    </dgm:pt>
    <dgm:pt modelId="{E580409D-A330-4011-A2CD-AB3E78A84D5A}" type="sibTrans" cxnId="{5BB69975-0ABB-4E88-9491-2A46EF28E961}">
      <dgm:prSet/>
      <dgm:spPr/>
      <dgm:t>
        <a:bodyPr/>
        <a:lstStyle/>
        <a:p>
          <a:endParaRPr lang="en-MU"/>
        </a:p>
      </dgm:t>
    </dgm:pt>
    <dgm:pt modelId="{3511F0DF-FCE2-451B-84B3-E62CCEB7661E}">
      <dgm:prSet phldrT="[Text]"/>
      <dgm:spPr/>
      <dgm:t>
        <a:bodyPr/>
        <a:lstStyle/>
        <a:p>
          <a:r>
            <a:rPr lang="en-US" dirty="0"/>
            <a:t>Reduce medicine costs and evaluation</a:t>
          </a:r>
          <a:endParaRPr lang="en-MU" dirty="0"/>
        </a:p>
      </dgm:t>
    </dgm:pt>
    <dgm:pt modelId="{97B562A3-9F28-434C-A15E-6465AC6C8182}" type="parTrans" cxnId="{798DB026-8B10-4050-ABCB-CB9DE11595B8}">
      <dgm:prSet/>
      <dgm:spPr/>
      <dgm:t>
        <a:bodyPr/>
        <a:lstStyle/>
        <a:p>
          <a:endParaRPr lang="en-MU"/>
        </a:p>
      </dgm:t>
    </dgm:pt>
    <dgm:pt modelId="{8B748668-BDE3-42EF-8A94-CCB5ABAF7F3A}" type="sibTrans" cxnId="{798DB026-8B10-4050-ABCB-CB9DE11595B8}">
      <dgm:prSet/>
      <dgm:spPr/>
      <dgm:t>
        <a:bodyPr/>
        <a:lstStyle/>
        <a:p>
          <a:endParaRPr lang="en-MU"/>
        </a:p>
      </dgm:t>
    </dgm:pt>
    <dgm:pt modelId="{0DE73F60-6A77-48C1-A1BA-C1C606B4549D}">
      <dgm:prSet phldrT="[Text]"/>
      <dgm:spPr/>
      <dgm:t>
        <a:bodyPr/>
        <a:lstStyle/>
        <a:p>
          <a:r>
            <a:rPr lang="en-US" dirty="0"/>
            <a:t>Improve service to their clients</a:t>
          </a:r>
          <a:endParaRPr lang="en-MU" dirty="0"/>
        </a:p>
      </dgm:t>
    </dgm:pt>
    <dgm:pt modelId="{69C3EC08-EFE1-4366-905C-0CD9C22990AF}" type="parTrans" cxnId="{B51DC05B-6A98-4412-83FA-7EB740B82E8F}">
      <dgm:prSet/>
      <dgm:spPr/>
      <dgm:t>
        <a:bodyPr/>
        <a:lstStyle/>
        <a:p>
          <a:endParaRPr lang="en-MU"/>
        </a:p>
      </dgm:t>
    </dgm:pt>
    <dgm:pt modelId="{81B2D29A-0F7E-46A5-9FB5-F1779C04B142}" type="sibTrans" cxnId="{B51DC05B-6A98-4412-83FA-7EB740B82E8F}">
      <dgm:prSet/>
      <dgm:spPr/>
      <dgm:t>
        <a:bodyPr/>
        <a:lstStyle/>
        <a:p>
          <a:endParaRPr lang="en-MU"/>
        </a:p>
      </dgm:t>
    </dgm:pt>
    <dgm:pt modelId="{8473D120-8CC6-45EF-971B-D6E0C2A7835A}" type="pres">
      <dgm:prSet presAssocID="{FE97DEDD-E6D5-4B4D-8D29-D0CFF24DF809}" presName="Name0" presStyleCnt="0">
        <dgm:presLayoutVars>
          <dgm:dir/>
          <dgm:animLvl val="lvl"/>
          <dgm:resizeHandles/>
        </dgm:presLayoutVars>
      </dgm:prSet>
      <dgm:spPr/>
    </dgm:pt>
    <dgm:pt modelId="{CE367D81-7EE3-4669-8FBE-CA3C48DFD1DF}" type="pres">
      <dgm:prSet presAssocID="{1EEB0FFD-FB2D-4C2D-A6B2-1F79DA08EC77}" presName="linNode" presStyleCnt="0"/>
      <dgm:spPr/>
    </dgm:pt>
    <dgm:pt modelId="{9A7A71E9-CFDA-49BD-80FD-2BEB170F62C0}" type="pres">
      <dgm:prSet presAssocID="{1EEB0FFD-FB2D-4C2D-A6B2-1F79DA08EC77}" presName="parentShp" presStyleLbl="node1" presStyleIdx="0" presStyleCnt="2">
        <dgm:presLayoutVars>
          <dgm:bulletEnabled val="1"/>
        </dgm:presLayoutVars>
      </dgm:prSet>
      <dgm:spPr/>
    </dgm:pt>
    <dgm:pt modelId="{C7B6EDC2-387C-4E34-A567-75475C6E4010}" type="pres">
      <dgm:prSet presAssocID="{1EEB0FFD-FB2D-4C2D-A6B2-1F79DA08EC77}" presName="childShp" presStyleLbl="bgAccFollowNode1" presStyleIdx="0" presStyleCnt="2">
        <dgm:presLayoutVars>
          <dgm:bulletEnabled val="1"/>
        </dgm:presLayoutVars>
      </dgm:prSet>
      <dgm:spPr/>
    </dgm:pt>
    <dgm:pt modelId="{E0A96EDF-3187-41FB-A2A3-F98C07DF276F}" type="pres">
      <dgm:prSet presAssocID="{1C881423-EEEA-4E6A-BB41-2A8D3D6102B5}" presName="spacing" presStyleCnt="0"/>
      <dgm:spPr/>
    </dgm:pt>
    <dgm:pt modelId="{9C4B2E0B-4E3B-4055-B9E9-A570479EC214}" type="pres">
      <dgm:prSet presAssocID="{EFE01846-1658-40AE-B036-712CC9E3AEE3}" presName="linNode" presStyleCnt="0"/>
      <dgm:spPr/>
    </dgm:pt>
    <dgm:pt modelId="{607CF6D1-7870-4E0F-AFE2-5DC22C7C2C49}" type="pres">
      <dgm:prSet presAssocID="{EFE01846-1658-40AE-B036-712CC9E3AEE3}" presName="parentShp" presStyleLbl="node1" presStyleIdx="1" presStyleCnt="2">
        <dgm:presLayoutVars>
          <dgm:bulletEnabled val="1"/>
        </dgm:presLayoutVars>
      </dgm:prSet>
      <dgm:spPr/>
    </dgm:pt>
    <dgm:pt modelId="{A0960483-B680-42B5-B280-D08A704DEEA5}" type="pres">
      <dgm:prSet presAssocID="{EFE01846-1658-40AE-B036-712CC9E3AEE3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3FE52617-2325-4898-93CF-A76381904A1D}" srcId="{FE97DEDD-E6D5-4B4D-8D29-D0CFF24DF809}" destId="{1EEB0FFD-FB2D-4C2D-A6B2-1F79DA08EC77}" srcOrd="0" destOrd="0" parTransId="{4DA9215C-B6C4-46C1-86CB-6471A9E9637B}" sibTransId="{1C881423-EEEA-4E6A-BB41-2A8D3D6102B5}"/>
    <dgm:cxn modelId="{3B6A2C1A-7909-4C04-BE90-CE9E92C98344}" type="presOf" srcId="{DAB63CF3-3D93-4D5E-A8B0-9B9149233E74}" destId="{C7B6EDC2-387C-4E34-A567-75475C6E4010}" srcOrd="0" destOrd="0" presId="urn:microsoft.com/office/officeart/2005/8/layout/vList6"/>
    <dgm:cxn modelId="{6F12B923-0F13-4B89-8316-29AE0515CFD1}" srcId="{1EEB0FFD-FB2D-4C2D-A6B2-1F79DA08EC77}" destId="{A804E66F-98FE-40DA-B92A-53C9E44FAA06}" srcOrd="1" destOrd="0" parTransId="{AE7A0618-2E18-4EE0-AAD0-B2850C104B24}" sibTransId="{25672F32-38DD-4A24-BD0F-54CFC0C1FA96}"/>
    <dgm:cxn modelId="{798DB026-8B10-4050-ABCB-CB9DE11595B8}" srcId="{EFE01846-1658-40AE-B036-712CC9E3AEE3}" destId="{3511F0DF-FCE2-451B-84B3-E62CCEB7661E}" srcOrd="0" destOrd="0" parTransId="{97B562A3-9F28-434C-A15E-6465AC6C8182}" sibTransId="{8B748668-BDE3-42EF-8A94-CCB5ABAF7F3A}"/>
    <dgm:cxn modelId="{93EE5649-EC22-4518-A636-E208A3AFBA07}" type="presOf" srcId="{A804E66F-98FE-40DA-B92A-53C9E44FAA06}" destId="{C7B6EDC2-387C-4E34-A567-75475C6E4010}" srcOrd="0" destOrd="1" presId="urn:microsoft.com/office/officeart/2005/8/layout/vList6"/>
    <dgm:cxn modelId="{B51DC05B-6A98-4412-83FA-7EB740B82E8F}" srcId="{EFE01846-1658-40AE-B036-712CC9E3AEE3}" destId="{0DE73F60-6A77-48C1-A1BA-C1C606B4549D}" srcOrd="1" destOrd="0" parTransId="{69C3EC08-EFE1-4366-905C-0CD9C22990AF}" sibTransId="{81B2D29A-0F7E-46A5-9FB5-F1779C04B142}"/>
    <dgm:cxn modelId="{3F43665C-F898-4169-AC7E-09E0A20176B6}" type="presOf" srcId="{3511F0DF-FCE2-451B-84B3-E62CCEB7661E}" destId="{A0960483-B680-42B5-B280-D08A704DEEA5}" srcOrd="0" destOrd="0" presId="urn:microsoft.com/office/officeart/2005/8/layout/vList6"/>
    <dgm:cxn modelId="{B4140F5D-2D7B-4794-B408-7A8DD5F92942}" type="presOf" srcId="{0DE73F60-6A77-48C1-A1BA-C1C606B4549D}" destId="{A0960483-B680-42B5-B280-D08A704DEEA5}" srcOrd="0" destOrd="1" presId="urn:microsoft.com/office/officeart/2005/8/layout/vList6"/>
    <dgm:cxn modelId="{5BB69975-0ABB-4E88-9491-2A46EF28E961}" srcId="{FE97DEDD-E6D5-4B4D-8D29-D0CFF24DF809}" destId="{EFE01846-1658-40AE-B036-712CC9E3AEE3}" srcOrd="1" destOrd="0" parTransId="{E997BAF5-17E4-4262-A931-0AF032B4F0EF}" sibTransId="{E580409D-A330-4011-A2CD-AB3E78A84D5A}"/>
    <dgm:cxn modelId="{E8D2C885-6507-42F3-B6B0-7C9C6A591FEF}" type="presOf" srcId="{1EEB0FFD-FB2D-4C2D-A6B2-1F79DA08EC77}" destId="{9A7A71E9-CFDA-49BD-80FD-2BEB170F62C0}" srcOrd="0" destOrd="0" presId="urn:microsoft.com/office/officeart/2005/8/layout/vList6"/>
    <dgm:cxn modelId="{21AE6D93-6F47-4933-AF29-AD1F1A888513}" type="presOf" srcId="{EFE01846-1658-40AE-B036-712CC9E3AEE3}" destId="{607CF6D1-7870-4E0F-AFE2-5DC22C7C2C49}" srcOrd="0" destOrd="0" presId="urn:microsoft.com/office/officeart/2005/8/layout/vList6"/>
    <dgm:cxn modelId="{FF5A4A9A-8284-4740-8DB1-793B8321E882}" srcId="{1EEB0FFD-FB2D-4C2D-A6B2-1F79DA08EC77}" destId="{DAB63CF3-3D93-4D5E-A8B0-9B9149233E74}" srcOrd="0" destOrd="0" parTransId="{4D9DBF38-E809-48F3-9772-3069E8C5C94B}" sibTransId="{DE02E070-978E-4780-B24B-939F2980B313}"/>
    <dgm:cxn modelId="{FEEBCCDE-CEDE-4FAD-B6B7-3D2F8C77EE35}" type="presOf" srcId="{FE97DEDD-E6D5-4B4D-8D29-D0CFF24DF809}" destId="{8473D120-8CC6-45EF-971B-D6E0C2A7835A}" srcOrd="0" destOrd="0" presId="urn:microsoft.com/office/officeart/2005/8/layout/vList6"/>
    <dgm:cxn modelId="{9CC52960-9ABA-42E1-BCBD-CD0FF1C6FCFD}" type="presParOf" srcId="{8473D120-8CC6-45EF-971B-D6E0C2A7835A}" destId="{CE367D81-7EE3-4669-8FBE-CA3C48DFD1DF}" srcOrd="0" destOrd="0" presId="urn:microsoft.com/office/officeart/2005/8/layout/vList6"/>
    <dgm:cxn modelId="{0DDA7B31-8768-49CA-B233-797ED4291DC3}" type="presParOf" srcId="{CE367D81-7EE3-4669-8FBE-CA3C48DFD1DF}" destId="{9A7A71E9-CFDA-49BD-80FD-2BEB170F62C0}" srcOrd="0" destOrd="0" presId="urn:microsoft.com/office/officeart/2005/8/layout/vList6"/>
    <dgm:cxn modelId="{61C7543F-438C-45C1-83EC-F6BACCCCC332}" type="presParOf" srcId="{CE367D81-7EE3-4669-8FBE-CA3C48DFD1DF}" destId="{C7B6EDC2-387C-4E34-A567-75475C6E4010}" srcOrd="1" destOrd="0" presId="urn:microsoft.com/office/officeart/2005/8/layout/vList6"/>
    <dgm:cxn modelId="{9376242F-7209-4F70-962A-2BED9E2B2BF9}" type="presParOf" srcId="{8473D120-8CC6-45EF-971B-D6E0C2A7835A}" destId="{E0A96EDF-3187-41FB-A2A3-F98C07DF276F}" srcOrd="1" destOrd="0" presId="urn:microsoft.com/office/officeart/2005/8/layout/vList6"/>
    <dgm:cxn modelId="{A9291DC8-A2A1-4E12-BCEB-D6057BAB72E4}" type="presParOf" srcId="{8473D120-8CC6-45EF-971B-D6E0C2A7835A}" destId="{9C4B2E0B-4E3B-4055-B9E9-A570479EC214}" srcOrd="2" destOrd="0" presId="urn:microsoft.com/office/officeart/2005/8/layout/vList6"/>
    <dgm:cxn modelId="{84F7E94A-9BE8-4899-9D83-FD1AED3760A8}" type="presParOf" srcId="{9C4B2E0B-4E3B-4055-B9E9-A570479EC214}" destId="{607CF6D1-7870-4E0F-AFE2-5DC22C7C2C49}" srcOrd="0" destOrd="0" presId="urn:microsoft.com/office/officeart/2005/8/layout/vList6"/>
    <dgm:cxn modelId="{3842B938-CDEF-4BB5-B784-38CF9D88C2E0}" type="presParOf" srcId="{9C4B2E0B-4E3B-4055-B9E9-A570479EC214}" destId="{A0960483-B680-42B5-B280-D08A704DEEA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D47D7-99CF-4E32-9F27-1512CEA9466E}">
      <dsp:nvSpPr>
        <dsp:cNvPr id="0" name=""/>
        <dsp:cNvSpPr/>
      </dsp:nvSpPr>
      <dsp:spPr>
        <a:xfrm>
          <a:off x="-8627535" y="-1342252"/>
          <a:ext cx="10456905" cy="10456905"/>
        </a:xfrm>
        <a:prstGeom prst="blockArc">
          <a:avLst>
            <a:gd name="adj1" fmla="val 18900000"/>
            <a:gd name="adj2" fmla="val 2700000"/>
            <a:gd name="adj3" fmla="val 20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44262-D0F0-44ED-91C6-F2CC3039E38E}">
      <dsp:nvSpPr>
        <dsp:cNvPr id="0" name=""/>
        <dsp:cNvSpPr/>
      </dsp:nvSpPr>
      <dsp:spPr>
        <a:xfrm>
          <a:off x="2069437" y="762006"/>
          <a:ext cx="9970162" cy="15544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86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Discount  up to 20% on </a:t>
          </a:r>
          <a:r>
            <a:rPr lang="en-US" sz="2600" kern="1200" dirty="0"/>
            <a:t>medications &amp; cosmetics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Homedelivery services</a:t>
          </a:r>
          <a:br>
            <a:rPr lang="en-US" sz="2600" kern="1200" dirty="0"/>
          </a:br>
          <a:endParaRPr lang="en-US" sz="2600" kern="1200" dirty="0"/>
        </a:p>
      </dsp:txBody>
      <dsp:txXfrm>
        <a:off x="2069437" y="762006"/>
        <a:ext cx="9970162" cy="1554480"/>
      </dsp:txXfrm>
    </dsp:sp>
    <dsp:sp modelId="{A2D13A53-B44A-491C-A7D0-9408B1DA0017}">
      <dsp:nvSpPr>
        <dsp:cNvPr id="0" name=""/>
        <dsp:cNvSpPr/>
      </dsp:nvSpPr>
      <dsp:spPr>
        <a:xfrm>
          <a:off x="-48660" y="381003"/>
          <a:ext cx="2566776" cy="2346953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0522D638-8133-4C62-B70D-26EEB112C450}">
      <dsp:nvSpPr>
        <dsp:cNvPr id="0" name=""/>
        <dsp:cNvSpPr/>
      </dsp:nvSpPr>
      <dsp:spPr>
        <a:xfrm>
          <a:off x="2286015" y="3108960"/>
          <a:ext cx="9316011" cy="15544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86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24/7 availability. Wide range of over 4,000 SKUs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Powerful search engine including spellcheck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 will include reminders for chronic Disease</a:t>
          </a:r>
          <a:endParaRPr lang="en-GB" sz="2600" kern="1200" dirty="0"/>
        </a:p>
      </dsp:txBody>
      <dsp:txXfrm>
        <a:off x="2286015" y="3108960"/>
        <a:ext cx="9316011" cy="1554480"/>
      </dsp:txXfrm>
    </dsp:sp>
    <dsp:sp modelId="{60A8369E-A772-485F-8A54-6D90BB56F510}">
      <dsp:nvSpPr>
        <dsp:cNvPr id="0" name=""/>
        <dsp:cNvSpPr/>
      </dsp:nvSpPr>
      <dsp:spPr>
        <a:xfrm>
          <a:off x="516393" y="2712723"/>
          <a:ext cx="2566776" cy="2346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A6B3C-ECAE-0645-947F-AB56EAE608D5}">
      <dsp:nvSpPr>
        <dsp:cNvPr id="0" name=""/>
        <dsp:cNvSpPr/>
      </dsp:nvSpPr>
      <dsp:spPr>
        <a:xfrm>
          <a:off x="1234728" y="5440680"/>
          <a:ext cx="10853531" cy="15544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86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           Our Digital pharmacists can be consulted with discretion,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 this is appreciated by consumers buying products such as Viagra or condoms</a:t>
          </a:r>
        </a:p>
      </dsp:txBody>
      <dsp:txXfrm>
        <a:off x="1234728" y="5440680"/>
        <a:ext cx="10853531" cy="1554480"/>
      </dsp:txXfrm>
    </dsp:sp>
    <dsp:sp modelId="{71B3BD10-C1BE-4665-9F15-7C88A2BDC84C}">
      <dsp:nvSpPr>
        <dsp:cNvPr id="0" name=""/>
        <dsp:cNvSpPr/>
      </dsp:nvSpPr>
      <dsp:spPr>
        <a:xfrm>
          <a:off x="-48660" y="5029209"/>
          <a:ext cx="2566776" cy="2346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7C47A-69A0-46BC-8B05-5418287519C6}">
      <dsp:nvSpPr>
        <dsp:cNvPr id="0" name=""/>
        <dsp:cNvSpPr/>
      </dsp:nvSpPr>
      <dsp:spPr>
        <a:xfrm>
          <a:off x="1887411" y="421597"/>
          <a:ext cx="4681703" cy="1625893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4B6802-ECE1-4285-838E-FB709B742F4E}">
      <dsp:nvSpPr>
        <dsp:cNvPr id="0" name=""/>
        <dsp:cNvSpPr/>
      </dsp:nvSpPr>
      <dsp:spPr>
        <a:xfrm>
          <a:off x="3802745" y="4789270"/>
          <a:ext cx="907306" cy="580676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82C97-D771-4A14-9F32-276567626967}">
      <dsp:nvSpPr>
        <dsp:cNvPr id="0" name=""/>
        <dsp:cNvSpPr/>
      </dsp:nvSpPr>
      <dsp:spPr>
        <a:xfrm>
          <a:off x="2057985" y="4867400"/>
          <a:ext cx="4355073" cy="1088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Accelerated user growth</a:t>
          </a:r>
          <a:endParaRPr lang="en-MU" sz="3100" kern="1200" dirty="0"/>
        </a:p>
      </dsp:txBody>
      <dsp:txXfrm>
        <a:off x="2057985" y="4867400"/>
        <a:ext cx="4355073" cy="1088768"/>
      </dsp:txXfrm>
    </dsp:sp>
    <dsp:sp modelId="{B55BC3E1-7FB2-4045-AF6A-39A7552E5130}">
      <dsp:nvSpPr>
        <dsp:cNvPr id="0" name=""/>
        <dsp:cNvSpPr/>
      </dsp:nvSpPr>
      <dsp:spPr>
        <a:xfrm>
          <a:off x="3589519" y="2173062"/>
          <a:ext cx="1633152" cy="16331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Traditional media</a:t>
          </a:r>
          <a:endParaRPr lang="en-MU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Press, TV</a:t>
          </a:r>
          <a:endParaRPr lang="en-M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Radio</a:t>
          </a:r>
          <a:endParaRPr lang="en-MU" sz="1500" kern="1200" dirty="0"/>
        </a:p>
      </dsp:txBody>
      <dsp:txXfrm>
        <a:off x="3828689" y="2412232"/>
        <a:ext cx="1154812" cy="1154812"/>
      </dsp:txXfrm>
    </dsp:sp>
    <dsp:sp modelId="{55F062B2-956B-4E8A-8DA2-EFB76C8FF9BF}">
      <dsp:nvSpPr>
        <dsp:cNvPr id="0" name=""/>
        <dsp:cNvSpPr/>
      </dsp:nvSpPr>
      <dsp:spPr>
        <a:xfrm>
          <a:off x="2057401" y="929968"/>
          <a:ext cx="2138547" cy="195965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SMS bulk &amp; emails</a:t>
          </a:r>
          <a:endParaRPr lang="en-MU" sz="2400" b="1" kern="1200" dirty="0">
            <a:solidFill>
              <a:schemeClr val="bg1"/>
            </a:solidFill>
          </a:endParaRPr>
        </a:p>
      </dsp:txBody>
      <dsp:txXfrm>
        <a:off x="2370584" y="1216952"/>
        <a:ext cx="1512181" cy="1385684"/>
      </dsp:txXfrm>
    </dsp:sp>
    <dsp:sp modelId="{DECAD501-E6AA-4221-B01C-76BBDCFC27ED}">
      <dsp:nvSpPr>
        <dsp:cNvPr id="0" name=""/>
        <dsp:cNvSpPr/>
      </dsp:nvSpPr>
      <dsp:spPr>
        <a:xfrm>
          <a:off x="3615742" y="0"/>
          <a:ext cx="2802848" cy="254247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Social Media</a:t>
          </a:r>
          <a:endParaRPr lang="en-MU" sz="2800" b="1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bg1"/>
              </a:solidFill>
            </a:rPr>
            <a:t>Instagram</a:t>
          </a:r>
          <a:endParaRPr lang="en-MU" sz="2000" b="1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bg1"/>
              </a:solidFill>
            </a:rPr>
            <a:t>Facebook</a:t>
          </a:r>
          <a:endParaRPr lang="en-MU" sz="2000" b="1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bg1"/>
              </a:solidFill>
            </a:rPr>
            <a:t>Google</a:t>
          </a:r>
          <a:endParaRPr lang="en-MU" sz="2000" b="1" kern="1200" dirty="0">
            <a:solidFill>
              <a:schemeClr val="bg1"/>
            </a:solidFill>
          </a:endParaRPr>
        </a:p>
      </dsp:txBody>
      <dsp:txXfrm>
        <a:off x="4026210" y="372337"/>
        <a:ext cx="1981912" cy="1797801"/>
      </dsp:txXfrm>
    </dsp:sp>
    <dsp:sp modelId="{5FD726C3-3531-402F-9A36-40ED337492BD}">
      <dsp:nvSpPr>
        <dsp:cNvPr id="0" name=""/>
        <dsp:cNvSpPr/>
      </dsp:nvSpPr>
      <dsp:spPr>
        <a:xfrm>
          <a:off x="1740257" y="-149405"/>
          <a:ext cx="5044081" cy="480752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6EDC2-387C-4E34-A567-75475C6E4010}">
      <dsp:nvSpPr>
        <dsp:cNvPr id="0" name=""/>
        <dsp:cNvSpPr/>
      </dsp:nvSpPr>
      <dsp:spPr>
        <a:xfrm>
          <a:off x="2495973" y="619"/>
          <a:ext cx="3743960" cy="2415577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Seamless deliveries</a:t>
          </a:r>
          <a:endParaRPr lang="en-MU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Effective inventory management</a:t>
          </a:r>
          <a:endParaRPr lang="en-MU" sz="2400" kern="1200" dirty="0"/>
        </a:p>
      </dsp:txBody>
      <dsp:txXfrm>
        <a:off x="2495973" y="302566"/>
        <a:ext cx="2838119" cy="1811683"/>
      </dsp:txXfrm>
    </dsp:sp>
    <dsp:sp modelId="{9A7A71E9-CFDA-49BD-80FD-2BEB170F62C0}">
      <dsp:nvSpPr>
        <dsp:cNvPr id="0" name=""/>
        <dsp:cNvSpPr/>
      </dsp:nvSpPr>
      <dsp:spPr>
        <a:xfrm>
          <a:off x="0" y="619"/>
          <a:ext cx="2495973" cy="24155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bg2">
                  <a:lumMod val="25000"/>
                </a:schemeClr>
              </a:solidFill>
            </a:rPr>
            <a:t>Partnerships with Clinic and Hospitals</a:t>
          </a:r>
          <a:endParaRPr lang="en-MU" sz="3000" kern="1200" dirty="0"/>
        </a:p>
      </dsp:txBody>
      <dsp:txXfrm>
        <a:off x="117919" y="118538"/>
        <a:ext cx="2260135" cy="2179739"/>
      </dsp:txXfrm>
    </dsp:sp>
    <dsp:sp modelId="{A0960483-B680-42B5-B280-D08A704DEEA5}">
      <dsp:nvSpPr>
        <dsp:cNvPr id="0" name=""/>
        <dsp:cNvSpPr/>
      </dsp:nvSpPr>
      <dsp:spPr>
        <a:xfrm>
          <a:off x="2495973" y="2657754"/>
          <a:ext cx="3743960" cy="2415577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Reduce medicine costs and evaluation</a:t>
          </a:r>
          <a:endParaRPr lang="en-MU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Improve service to their clients</a:t>
          </a:r>
          <a:endParaRPr lang="en-MU" sz="2400" kern="1200" dirty="0"/>
        </a:p>
      </dsp:txBody>
      <dsp:txXfrm>
        <a:off x="2495973" y="2959701"/>
        <a:ext cx="2838119" cy="1811683"/>
      </dsp:txXfrm>
    </dsp:sp>
    <dsp:sp modelId="{607CF6D1-7870-4E0F-AFE2-5DC22C7C2C49}">
      <dsp:nvSpPr>
        <dsp:cNvPr id="0" name=""/>
        <dsp:cNvSpPr/>
      </dsp:nvSpPr>
      <dsp:spPr>
        <a:xfrm>
          <a:off x="0" y="2657754"/>
          <a:ext cx="2495973" cy="241557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bg2">
                  <a:lumMod val="25000"/>
                </a:schemeClr>
              </a:solidFill>
            </a:rPr>
            <a:t>Partnerships with Health Insurance</a:t>
          </a:r>
          <a:endParaRPr lang="en-MU" sz="3000" kern="1200" dirty="0"/>
        </a:p>
      </dsp:txBody>
      <dsp:txXfrm>
        <a:off x="117919" y="2775673"/>
        <a:ext cx="2260135" cy="2179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AD439-0E1E-C04C-AD90-89F3D64F99DF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7B6E-23BF-0845-A56D-7ED8E5A4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07B6E-23BF-0845-A56D-7ED8E5A42E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3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07B6E-23BF-0845-A56D-7ED8E5A42E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7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07B6E-23BF-0845-A56D-7ED8E5A42E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88BB-BCB1-B246-A65D-C804C1590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9213C-7AC6-8F45-A2FA-775CEE979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0223E-62E4-214B-83F1-54A7EB69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9BC8E-16BD-054B-A30D-2732EAB7AD42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45BB-4279-0846-BA78-0F6F3AC1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781A-E138-6C41-87F3-60B8DC88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0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77FD-6D3A-EB40-ACF5-C44B20A4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24D48-012D-1F46-9B3A-C0671EE29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C16D-28EC-AD4F-8315-1EB5FDE8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E3768-64CC-6547-888F-21BC3767BF36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4261C-6ED5-DC46-8DAD-69903884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4CE55-5F04-304D-B001-7087644A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3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3D6C3-C440-C346-B525-800BFCFCF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6FA79-BA53-FA4A-A626-4765A153F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95707-924D-204B-9EE1-3970C403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55A16-18D1-8D46-8C9C-919C47D6AE22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29D85-F2C0-5647-AEA1-C820FD7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B6CF-4CF6-F046-AAE0-3FFBC438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82BF-0D91-D241-B39D-810BE147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F672E-CEB2-F241-B415-7C679C39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9E2D1-25FA-3547-BCA7-269EF676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46F5-9FCE-6A4A-BA75-503CF972CFAE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D9CD6-54AB-1848-95B5-F7725062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2957E-E735-F247-AAD1-E2958481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4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81E1-9DA8-BD4A-9B35-E5ADC011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6EAEF-0C66-014A-A9EA-8FB1527A5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398DC-9303-D340-9D69-16938C37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29B8-8D3D-C447-B326-3F8DA0A6339A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385E4-5AF4-1146-86CD-CF436B83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3121F-3276-5040-89D4-A3ACCE8C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26B1-A13F-A345-A121-B4062C2E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8220-E7E1-5B45-8A09-4C7771A4C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B1766-4B33-9640-8D96-BB75AAE3A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42032-D427-9D41-A9BD-75D431D2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27A7-95E3-D04D-8B6D-710531BF0DBA}" type="datetime1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E9941-1EBE-5D45-84A0-EE5FF78C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5F931-D79E-7340-8D27-77EEDC31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4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D679-0A47-0946-B581-064E3D3A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F3727-AFFA-B34C-8037-E64F5ECED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7AEB1-5825-A24A-8A77-F17A842DF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A6206-98DE-AB40-A57C-40B308636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02BF3-F0FC-E14F-95E8-9B868F8F8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BDC3A2-4479-3C43-A0A7-D548CABD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6513-54A6-464C-AA64-287CF40B6EAE}" type="datetime1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400574-51DC-2E49-8273-40E6B14D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791EB-5259-194A-B124-78DD92B3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C010-BF94-2F4B-9A02-5765C15D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9046D-9632-B04D-8FEC-FE51FAE6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DA165-9ED1-BB44-BE65-3200B20C56A0}" type="datetime1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A9E9A-07F6-E148-A6B1-AF89C299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5BBF2-AD44-0240-9163-802242B4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6725CD-32C2-9241-8F54-99F509A5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C111-6BBB-194B-B8BF-20CA03C72DE5}" type="datetime1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0437B-CE98-B54F-A5B1-5EFC3DE8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82AF-5360-ED4C-B570-F2D20546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3D0E-E545-AC4E-BF90-3BC4B119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891F3-551D-8049-BB45-A50AE39B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9D8ED-3BBC-CC4F-8A7C-0A371700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2BD63-7E7B-FF46-9295-0991D289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DDA3-75C4-0643-A139-5ED4A3855A68}" type="datetime1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9912D-9E77-224D-915E-76188F2D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0DFDA-6710-B94A-BB89-8913AAFB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4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E3E5-B56C-8842-8748-F28FDF6C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C0F32-2905-6342-9BD9-59C86CFC4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C2A15-ADCF-2247-B4AA-DCC48BB68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A3365-31F3-904A-B9DA-97C46A61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9F5E5-C039-4F4A-BA06-FCC4726CC8D1}" type="datetime1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9ED32-2B04-B04A-9877-2CAD6DA3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96753-94E1-A640-B093-759E305B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4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4DBA0-39F3-B64B-A77A-99492998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FCBD2-3C1C-4841-B45C-2CC233EC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48219-08D3-EE40-8E5E-373D5FF661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35B9-0399-E341-9482-7482B0A35380}" type="datetime1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F4A89-7696-9D48-94E0-2F4A6F80D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645"/>
              </a:lnSpc>
            </a:pPr>
            <a:r>
              <a:rPr lang="en-US" spc="-5"/>
              <a:t>www.afiapharma.com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E97BC-07F5-754C-A2D9-03D3414B4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3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iganzapappy@gmail.com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search/results/all/?keywords=University%20of%20Lille%202%2C%20School%20of%20Pharmac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569200" y="8781571"/>
            <a:ext cx="552894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>
                <a:latin typeface="Noto Sans"/>
                <a:cs typeface="Noto Sans"/>
              </a:rPr>
              <a:t>Email : </a:t>
            </a:r>
            <a:r>
              <a:rPr lang="en-US" sz="2800" spc="-25" dirty="0">
                <a:latin typeface="Noto Sans"/>
                <a:cs typeface="Noto Sans"/>
                <a:hlinkClick r:id="rId2"/>
              </a:rPr>
              <a:t>biganzapappy@gmail.com</a:t>
            </a:r>
            <a:endParaRPr lang="en-US" sz="2800" spc="-25" dirty="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>
                <a:latin typeface="Noto Sans"/>
                <a:cs typeface="Noto Sans"/>
              </a:rPr>
              <a:t>Tel :       + (250) 785029694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066800"/>
            <a:ext cx="9220200" cy="56734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7E7B6-A390-2F4B-9D62-19CA2DBA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0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685800"/>
            <a:ext cx="48768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Afia Pharma Traction</a:t>
            </a:r>
            <a:endParaRPr sz="4000" b="1" spc="-5" dirty="0">
              <a:solidFill>
                <a:srgbClr val="176F57"/>
              </a:solidFill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03D33-C917-1F49-8AFB-0DA772EE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A2FF7-1B79-FF48-A71E-344847C1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981200"/>
            <a:ext cx="11745740" cy="6794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4DD0F8D-A973-4C37-B178-D2A690131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723452"/>
              </p:ext>
            </p:extLst>
          </p:nvPr>
        </p:nvGraphicFramePr>
        <p:xfrm>
          <a:off x="-1041400" y="3946836"/>
          <a:ext cx="8471044" cy="5806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8A9E17F-3403-C64F-BE96-46CA5259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30" y="407146"/>
            <a:ext cx="7702763" cy="46166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176F57"/>
                </a:solidFill>
                <a:latin typeface="+mn-lt"/>
              </a:rPr>
              <a:t>Customer Acquisition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A6575-F8A7-2B45-AAB5-2A55590ADE51}"/>
              </a:ext>
            </a:extLst>
          </p:cNvPr>
          <p:cNvSpPr txBox="1"/>
          <p:nvPr/>
        </p:nvSpPr>
        <p:spPr>
          <a:xfrm>
            <a:off x="3672280" y="1257341"/>
            <a:ext cx="484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  Customer Acquisition Cost</a:t>
            </a:r>
            <a:r>
              <a:rPr lang="en-US" sz="2400" dirty="0"/>
              <a:t> = $  1.9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5DAE-C443-654C-BACB-FD1889BC14BC}"/>
              </a:ext>
            </a:extLst>
          </p:cNvPr>
          <p:cNvSpPr txBox="1"/>
          <p:nvPr/>
        </p:nvSpPr>
        <p:spPr>
          <a:xfrm>
            <a:off x="3777947" y="1645871"/>
            <a:ext cx="463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Customer Lifetime Value </a:t>
            </a:r>
            <a:r>
              <a:rPr lang="en-US" sz="2400" dirty="0"/>
              <a:t>= $ 43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5955F-745A-C043-BBE9-E33B120B047B}"/>
              </a:ext>
            </a:extLst>
          </p:cNvPr>
          <p:cNvSpPr txBox="1"/>
          <p:nvPr/>
        </p:nvSpPr>
        <p:spPr>
          <a:xfrm>
            <a:off x="4064000" y="2075966"/>
            <a:ext cx="38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Average Order Value </a:t>
            </a:r>
            <a:r>
              <a:rPr lang="en-US" sz="2400" dirty="0"/>
              <a:t>=  $ 18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F878B-85DA-7541-AA56-90F86DB84920}"/>
              </a:ext>
            </a:extLst>
          </p:cNvPr>
          <p:cNvSpPr txBox="1"/>
          <p:nvPr/>
        </p:nvSpPr>
        <p:spPr>
          <a:xfrm>
            <a:off x="4336366" y="2581306"/>
            <a:ext cx="33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Net Margin </a:t>
            </a:r>
            <a:r>
              <a:rPr lang="en-US" sz="2400" dirty="0"/>
              <a:t>= 20%  = $ 4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4D706-5BC6-6341-8261-0C55BF846269}"/>
              </a:ext>
            </a:extLst>
          </p:cNvPr>
          <p:cNvSpPr txBox="1"/>
          <p:nvPr/>
        </p:nvSpPr>
        <p:spPr>
          <a:xfrm>
            <a:off x="1665854" y="3127106"/>
            <a:ext cx="283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B2C Channels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210C8-6264-704D-850E-CCB9171AF3D7}"/>
              </a:ext>
            </a:extLst>
          </p:cNvPr>
          <p:cNvSpPr txBox="1"/>
          <p:nvPr/>
        </p:nvSpPr>
        <p:spPr>
          <a:xfrm>
            <a:off x="8712200" y="3226487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B2B Channels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DB7B1D-B6CD-4C6E-AFAE-88E235590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053515"/>
              </p:ext>
            </p:extLst>
          </p:nvPr>
        </p:nvGraphicFramePr>
        <p:xfrm>
          <a:off x="6273800" y="3809878"/>
          <a:ext cx="6239934" cy="5073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25E951-CF5F-B744-BFA0-56E0B864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3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6115917"/>
            <a:ext cx="3483814" cy="2980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Arial"/>
                <a:cs typeface="Arial"/>
              </a:rPr>
              <a:t>Commission from the medications sales and health equipment on Index of 1.3,Net Margin is 20% = $ 4 with on Average Order Value of $ 18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0" y="5887317"/>
            <a:ext cx="4093422" cy="2043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Arial"/>
              <a:cs typeface="Arial"/>
            </a:endParaRPr>
          </a:p>
          <a:p>
            <a:pPr marL="12700" marR="5080" indent="635" algn="ctr">
              <a:lnSpc>
                <a:spcPct val="100699"/>
              </a:lnSpc>
              <a:spcBef>
                <a:spcPts val="1455"/>
              </a:spcBef>
            </a:pPr>
            <a:r>
              <a:rPr lang="en-US" sz="2400" spc="-5" dirty="0">
                <a:latin typeface="Arial"/>
                <a:cs typeface="Arial"/>
              </a:rPr>
              <a:t>We charge the consumer a delivery fee $1 and $2 in Remote Locations of Rwanda  ,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02800" y="3048000"/>
            <a:ext cx="2745105" cy="3313782"/>
            <a:chOff x="9091693" y="3224305"/>
            <a:chExt cx="2745105" cy="2821326"/>
          </a:xfrm>
        </p:grpSpPr>
        <p:sp>
          <p:nvSpPr>
            <p:cNvPr id="5" name="object 5"/>
            <p:cNvSpPr/>
            <p:nvPr/>
          </p:nvSpPr>
          <p:spPr>
            <a:xfrm>
              <a:off x="9117093" y="3325926"/>
              <a:ext cx="2719705" cy="2719705"/>
            </a:xfrm>
            <a:custGeom>
              <a:avLst/>
              <a:gdLst/>
              <a:ahLst/>
              <a:cxnLst/>
              <a:rect l="l" t="t" r="r" b="b"/>
              <a:pathLst>
                <a:path w="2719704" h="2719704">
                  <a:moveTo>
                    <a:pt x="1381704" y="2719083"/>
                  </a:moveTo>
                  <a:lnTo>
                    <a:pt x="1337285" y="2719083"/>
                  </a:lnTo>
                  <a:lnTo>
                    <a:pt x="1292884" y="2717641"/>
                  </a:lnTo>
                  <a:lnTo>
                    <a:pt x="1248541" y="2714756"/>
                  </a:lnTo>
                  <a:lnTo>
                    <a:pt x="1204293" y="2710429"/>
                  </a:lnTo>
                  <a:lnTo>
                    <a:pt x="1160178" y="2704659"/>
                  </a:lnTo>
                  <a:lnTo>
                    <a:pt x="1116235" y="2697446"/>
                  </a:lnTo>
                  <a:lnTo>
                    <a:pt x="1072501" y="2688791"/>
                  </a:lnTo>
                  <a:lnTo>
                    <a:pt x="1029015" y="2678694"/>
                  </a:lnTo>
                  <a:lnTo>
                    <a:pt x="985815" y="2667154"/>
                  </a:lnTo>
                  <a:lnTo>
                    <a:pt x="942938" y="2654172"/>
                  </a:lnTo>
                  <a:lnTo>
                    <a:pt x="900424" y="2639747"/>
                  </a:lnTo>
                  <a:lnTo>
                    <a:pt x="858309" y="2623880"/>
                  </a:lnTo>
                  <a:lnTo>
                    <a:pt x="816633" y="2606570"/>
                  </a:lnTo>
                  <a:lnTo>
                    <a:pt x="775433" y="2587818"/>
                  </a:lnTo>
                  <a:lnTo>
                    <a:pt x="734747" y="2567623"/>
                  </a:lnTo>
                  <a:lnTo>
                    <a:pt x="694614" y="2545986"/>
                  </a:lnTo>
                  <a:lnTo>
                    <a:pt x="655072" y="2522906"/>
                  </a:lnTo>
                  <a:lnTo>
                    <a:pt x="616158" y="2498384"/>
                  </a:lnTo>
                  <a:lnTo>
                    <a:pt x="577911" y="2472419"/>
                  </a:lnTo>
                  <a:lnTo>
                    <a:pt x="540369" y="2445012"/>
                  </a:lnTo>
                  <a:lnTo>
                    <a:pt x="503570" y="2416162"/>
                  </a:lnTo>
                  <a:lnTo>
                    <a:pt x="467552" y="2385870"/>
                  </a:lnTo>
                  <a:lnTo>
                    <a:pt x="432353" y="2354135"/>
                  </a:lnTo>
                  <a:lnTo>
                    <a:pt x="398012" y="2320958"/>
                  </a:lnTo>
                  <a:lnTo>
                    <a:pt x="364844" y="2286619"/>
                  </a:lnTo>
                  <a:lnTo>
                    <a:pt x="333119" y="2251421"/>
                  </a:lnTo>
                  <a:lnTo>
                    <a:pt x="302835" y="2215405"/>
                  </a:lnTo>
                  <a:lnTo>
                    <a:pt x="273994" y="2178607"/>
                  </a:lnTo>
                  <a:lnTo>
                    <a:pt x="246594" y="2141067"/>
                  </a:lnTo>
                  <a:lnTo>
                    <a:pt x="220637" y="2102821"/>
                  </a:lnTo>
                  <a:lnTo>
                    <a:pt x="196122" y="2063908"/>
                  </a:lnTo>
                  <a:lnTo>
                    <a:pt x="173048" y="2024367"/>
                  </a:lnTo>
                  <a:lnTo>
                    <a:pt x="151417" y="1984235"/>
                  </a:lnTo>
                  <a:lnTo>
                    <a:pt x="131228" y="1943550"/>
                  </a:lnTo>
                  <a:lnTo>
                    <a:pt x="112481" y="1902351"/>
                  </a:lnTo>
                  <a:lnTo>
                    <a:pt x="95176" y="1860676"/>
                  </a:lnTo>
                  <a:lnTo>
                    <a:pt x="79314" y="1818562"/>
                  </a:lnTo>
                  <a:lnTo>
                    <a:pt x="64893" y="1776048"/>
                  </a:lnTo>
                  <a:lnTo>
                    <a:pt x="51914" y="1733172"/>
                  </a:lnTo>
                  <a:lnTo>
                    <a:pt x="40378" y="1689972"/>
                  </a:lnTo>
                  <a:lnTo>
                    <a:pt x="30283" y="1646487"/>
                  </a:lnTo>
                  <a:lnTo>
                    <a:pt x="21631" y="1602753"/>
                  </a:lnTo>
                  <a:lnTo>
                    <a:pt x="14420" y="1558810"/>
                  </a:lnTo>
                  <a:lnTo>
                    <a:pt x="8652" y="1514696"/>
                  </a:lnTo>
                  <a:lnTo>
                    <a:pt x="4326" y="1470448"/>
                  </a:lnTo>
                  <a:lnTo>
                    <a:pt x="1442" y="1426105"/>
                  </a:lnTo>
                  <a:lnTo>
                    <a:pt x="0" y="1381704"/>
                  </a:lnTo>
                  <a:lnTo>
                    <a:pt x="0" y="1337285"/>
                  </a:lnTo>
                  <a:lnTo>
                    <a:pt x="1442" y="1292884"/>
                  </a:lnTo>
                  <a:lnTo>
                    <a:pt x="4326" y="1248541"/>
                  </a:lnTo>
                  <a:lnTo>
                    <a:pt x="8652" y="1204293"/>
                  </a:lnTo>
                  <a:lnTo>
                    <a:pt x="14420" y="1160178"/>
                  </a:lnTo>
                  <a:lnTo>
                    <a:pt x="21631" y="1116235"/>
                  </a:lnTo>
                  <a:lnTo>
                    <a:pt x="30283" y="1072501"/>
                  </a:lnTo>
                  <a:lnTo>
                    <a:pt x="40378" y="1029015"/>
                  </a:lnTo>
                  <a:lnTo>
                    <a:pt x="51914" y="985815"/>
                  </a:lnTo>
                  <a:lnTo>
                    <a:pt x="64893" y="942938"/>
                  </a:lnTo>
                  <a:lnTo>
                    <a:pt x="79314" y="900424"/>
                  </a:lnTo>
                  <a:lnTo>
                    <a:pt x="95176" y="858309"/>
                  </a:lnTo>
                  <a:lnTo>
                    <a:pt x="112481" y="816633"/>
                  </a:lnTo>
                  <a:lnTo>
                    <a:pt x="131228" y="775433"/>
                  </a:lnTo>
                  <a:lnTo>
                    <a:pt x="151417" y="734747"/>
                  </a:lnTo>
                  <a:lnTo>
                    <a:pt x="173048" y="694614"/>
                  </a:lnTo>
                  <a:lnTo>
                    <a:pt x="196122" y="655072"/>
                  </a:lnTo>
                  <a:lnTo>
                    <a:pt x="220637" y="616158"/>
                  </a:lnTo>
                  <a:lnTo>
                    <a:pt x="246594" y="577911"/>
                  </a:lnTo>
                  <a:lnTo>
                    <a:pt x="273994" y="540369"/>
                  </a:lnTo>
                  <a:lnTo>
                    <a:pt x="302835" y="503570"/>
                  </a:lnTo>
                  <a:lnTo>
                    <a:pt x="333119" y="467552"/>
                  </a:lnTo>
                  <a:lnTo>
                    <a:pt x="364844" y="432353"/>
                  </a:lnTo>
                  <a:lnTo>
                    <a:pt x="398012" y="398012"/>
                  </a:lnTo>
                  <a:lnTo>
                    <a:pt x="432353" y="364844"/>
                  </a:lnTo>
                  <a:lnTo>
                    <a:pt x="467552" y="333119"/>
                  </a:lnTo>
                  <a:lnTo>
                    <a:pt x="503570" y="302835"/>
                  </a:lnTo>
                  <a:lnTo>
                    <a:pt x="540369" y="273994"/>
                  </a:lnTo>
                  <a:lnTo>
                    <a:pt x="577911" y="246594"/>
                  </a:lnTo>
                  <a:lnTo>
                    <a:pt x="616158" y="220637"/>
                  </a:lnTo>
                  <a:lnTo>
                    <a:pt x="655072" y="196122"/>
                  </a:lnTo>
                  <a:lnTo>
                    <a:pt x="694614" y="173048"/>
                  </a:lnTo>
                  <a:lnTo>
                    <a:pt x="734747" y="151417"/>
                  </a:lnTo>
                  <a:lnTo>
                    <a:pt x="775433" y="131228"/>
                  </a:lnTo>
                  <a:lnTo>
                    <a:pt x="816633" y="112481"/>
                  </a:lnTo>
                  <a:lnTo>
                    <a:pt x="858309" y="95176"/>
                  </a:lnTo>
                  <a:lnTo>
                    <a:pt x="900424" y="79314"/>
                  </a:lnTo>
                  <a:lnTo>
                    <a:pt x="942938" y="64893"/>
                  </a:lnTo>
                  <a:lnTo>
                    <a:pt x="985815" y="51914"/>
                  </a:lnTo>
                  <a:lnTo>
                    <a:pt x="1029015" y="40378"/>
                  </a:lnTo>
                  <a:lnTo>
                    <a:pt x="1072501" y="30283"/>
                  </a:lnTo>
                  <a:lnTo>
                    <a:pt x="1116235" y="21631"/>
                  </a:lnTo>
                  <a:lnTo>
                    <a:pt x="1160178" y="14420"/>
                  </a:lnTo>
                  <a:lnTo>
                    <a:pt x="1204293" y="8652"/>
                  </a:lnTo>
                  <a:lnTo>
                    <a:pt x="1248541" y="4326"/>
                  </a:lnTo>
                  <a:lnTo>
                    <a:pt x="1292884" y="1442"/>
                  </a:lnTo>
                  <a:lnTo>
                    <a:pt x="1337285" y="0"/>
                  </a:lnTo>
                  <a:lnTo>
                    <a:pt x="1381704" y="0"/>
                  </a:lnTo>
                  <a:lnTo>
                    <a:pt x="1426105" y="1442"/>
                  </a:lnTo>
                  <a:lnTo>
                    <a:pt x="1470448" y="4326"/>
                  </a:lnTo>
                  <a:lnTo>
                    <a:pt x="1514696" y="8652"/>
                  </a:lnTo>
                  <a:lnTo>
                    <a:pt x="1558810" y="14420"/>
                  </a:lnTo>
                  <a:lnTo>
                    <a:pt x="1602753" y="21631"/>
                  </a:lnTo>
                  <a:lnTo>
                    <a:pt x="1646487" y="30283"/>
                  </a:lnTo>
                  <a:lnTo>
                    <a:pt x="1689972" y="40378"/>
                  </a:lnTo>
                  <a:lnTo>
                    <a:pt x="1733172" y="51914"/>
                  </a:lnTo>
                  <a:lnTo>
                    <a:pt x="1776048" y="64893"/>
                  </a:lnTo>
                  <a:lnTo>
                    <a:pt x="1818562" y="79314"/>
                  </a:lnTo>
                  <a:lnTo>
                    <a:pt x="1860676" y="95176"/>
                  </a:lnTo>
                  <a:lnTo>
                    <a:pt x="1902351" y="112481"/>
                  </a:lnTo>
                  <a:lnTo>
                    <a:pt x="1943550" y="131228"/>
                  </a:lnTo>
                  <a:lnTo>
                    <a:pt x="1984235" y="151417"/>
                  </a:lnTo>
                  <a:lnTo>
                    <a:pt x="2024367" y="173048"/>
                  </a:lnTo>
                  <a:lnTo>
                    <a:pt x="2063908" y="196122"/>
                  </a:lnTo>
                  <a:lnTo>
                    <a:pt x="2102821" y="220637"/>
                  </a:lnTo>
                  <a:lnTo>
                    <a:pt x="2141067" y="246594"/>
                  </a:lnTo>
                  <a:lnTo>
                    <a:pt x="2178607" y="273994"/>
                  </a:lnTo>
                  <a:lnTo>
                    <a:pt x="2215405" y="302835"/>
                  </a:lnTo>
                  <a:lnTo>
                    <a:pt x="2251421" y="333119"/>
                  </a:lnTo>
                  <a:lnTo>
                    <a:pt x="2286619" y="364844"/>
                  </a:lnTo>
                  <a:lnTo>
                    <a:pt x="2320958" y="398012"/>
                  </a:lnTo>
                  <a:lnTo>
                    <a:pt x="2354135" y="432353"/>
                  </a:lnTo>
                  <a:lnTo>
                    <a:pt x="2385870" y="467552"/>
                  </a:lnTo>
                  <a:lnTo>
                    <a:pt x="2416162" y="503570"/>
                  </a:lnTo>
                  <a:lnTo>
                    <a:pt x="2445012" y="540369"/>
                  </a:lnTo>
                  <a:lnTo>
                    <a:pt x="2472419" y="577911"/>
                  </a:lnTo>
                  <a:lnTo>
                    <a:pt x="2498384" y="616158"/>
                  </a:lnTo>
                  <a:lnTo>
                    <a:pt x="2522906" y="655072"/>
                  </a:lnTo>
                  <a:lnTo>
                    <a:pt x="2545986" y="694614"/>
                  </a:lnTo>
                  <a:lnTo>
                    <a:pt x="2567623" y="734747"/>
                  </a:lnTo>
                  <a:lnTo>
                    <a:pt x="2587818" y="775433"/>
                  </a:lnTo>
                  <a:lnTo>
                    <a:pt x="2606570" y="816633"/>
                  </a:lnTo>
                  <a:lnTo>
                    <a:pt x="2623880" y="858309"/>
                  </a:lnTo>
                  <a:lnTo>
                    <a:pt x="2639747" y="900424"/>
                  </a:lnTo>
                  <a:lnTo>
                    <a:pt x="2654172" y="942938"/>
                  </a:lnTo>
                  <a:lnTo>
                    <a:pt x="2667154" y="985815"/>
                  </a:lnTo>
                  <a:lnTo>
                    <a:pt x="2678694" y="1029015"/>
                  </a:lnTo>
                  <a:lnTo>
                    <a:pt x="2688791" y="1072501"/>
                  </a:lnTo>
                  <a:lnTo>
                    <a:pt x="2697446" y="1116235"/>
                  </a:lnTo>
                  <a:lnTo>
                    <a:pt x="2704659" y="1160178"/>
                  </a:lnTo>
                  <a:lnTo>
                    <a:pt x="2710429" y="1204293"/>
                  </a:lnTo>
                  <a:lnTo>
                    <a:pt x="2714756" y="1248541"/>
                  </a:lnTo>
                  <a:lnTo>
                    <a:pt x="2717641" y="1292884"/>
                  </a:lnTo>
                  <a:lnTo>
                    <a:pt x="2719083" y="1337285"/>
                  </a:lnTo>
                  <a:lnTo>
                    <a:pt x="2719083" y="1381704"/>
                  </a:lnTo>
                  <a:lnTo>
                    <a:pt x="2717641" y="1426105"/>
                  </a:lnTo>
                  <a:lnTo>
                    <a:pt x="2714756" y="1470448"/>
                  </a:lnTo>
                  <a:lnTo>
                    <a:pt x="2710429" y="1514696"/>
                  </a:lnTo>
                  <a:lnTo>
                    <a:pt x="2704659" y="1558810"/>
                  </a:lnTo>
                  <a:lnTo>
                    <a:pt x="2697446" y="1602753"/>
                  </a:lnTo>
                  <a:lnTo>
                    <a:pt x="2688791" y="1646487"/>
                  </a:lnTo>
                  <a:lnTo>
                    <a:pt x="2678694" y="1689972"/>
                  </a:lnTo>
                  <a:lnTo>
                    <a:pt x="2667154" y="1733172"/>
                  </a:lnTo>
                  <a:lnTo>
                    <a:pt x="2654172" y="1776048"/>
                  </a:lnTo>
                  <a:lnTo>
                    <a:pt x="2639747" y="1818562"/>
                  </a:lnTo>
                  <a:lnTo>
                    <a:pt x="2623880" y="1860676"/>
                  </a:lnTo>
                  <a:lnTo>
                    <a:pt x="2606570" y="1902351"/>
                  </a:lnTo>
                  <a:lnTo>
                    <a:pt x="2587818" y="1943550"/>
                  </a:lnTo>
                  <a:lnTo>
                    <a:pt x="2567623" y="1984235"/>
                  </a:lnTo>
                  <a:lnTo>
                    <a:pt x="2545986" y="2024367"/>
                  </a:lnTo>
                  <a:lnTo>
                    <a:pt x="2522906" y="2063908"/>
                  </a:lnTo>
                  <a:lnTo>
                    <a:pt x="2498384" y="2102821"/>
                  </a:lnTo>
                  <a:lnTo>
                    <a:pt x="2472419" y="2141067"/>
                  </a:lnTo>
                  <a:lnTo>
                    <a:pt x="2445012" y="2178607"/>
                  </a:lnTo>
                  <a:lnTo>
                    <a:pt x="2416162" y="2215405"/>
                  </a:lnTo>
                  <a:lnTo>
                    <a:pt x="2385870" y="2251421"/>
                  </a:lnTo>
                  <a:lnTo>
                    <a:pt x="2354135" y="2286619"/>
                  </a:lnTo>
                  <a:lnTo>
                    <a:pt x="2320958" y="2320958"/>
                  </a:lnTo>
                  <a:lnTo>
                    <a:pt x="2286619" y="2354135"/>
                  </a:lnTo>
                  <a:lnTo>
                    <a:pt x="2251421" y="2385870"/>
                  </a:lnTo>
                  <a:lnTo>
                    <a:pt x="2215405" y="2416162"/>
                  </a:lnTo>
                  <a:lnTo>
                    <a:pt x="2178607" y="2445012"/>
                  </a:lnTo>
                  <a:lnTo>
                    <a:pt x="2141067" y="2472419"/>
                  </a:lnTo>
                  <a:lnTo>
                    <a:pt x="2102821" y="2498384"/>
                  </a:lnTo>
                  <a:lnTo>
                    <a:pt x="2063908" y="2522906"/>
                  </a:lnTo>
                  <a:lnTo>
                    <a:pt x="2024367" y="2545986"/>
                  </a:lnTo>
                  <a:lnTo>
                    <a:pt x="1984235" y="2567623"/>
                  </a:lnTo>
                  <a:lnTo>
                    <a:pt x="1943550" y="2587818"/>
                  </a:lnTo>
                  <a:lnTo>
                    <a:pt x="1902351" y="2606570"/>
                  </a:lnTo>
                  <a:lnTo>
                    <a:pt x="1860676" y="2623880"/>
                  </a:lnTo>
                  <a:lnTo>
                    <a:pt x="1818562" y="2639747"/>
                  </a:lnTo>
                  <a:lnTo>
                    <a:pt x="1776048" y="2654172"/>
                  </a:lnTo>
                  <a:lnTo>
                    <a:pt x="1733172" y="2667154"/>
                  </a:lnTo>
                  <a:lnTo>
                    <a:pt x="1689972" y="2678694"/>
                  </a:lnTo>
                  <a:lnTo>
                    <a:pt x="1646487" y="2688791"/>
                  </a:lnTo>
                  <a:lnTo>
                    <a:pt x="1602753" y="2697446"/>
                  </a:lnTo>
                  <a:lnTo>
                    <a:pt x="1558810" y="2704659"/>
                  </a:lnTo>
                  <a:lnTo>
                    <a:pt x="1514696" y="2710429"/>
                  </a:lnTo>
                  <a:lnTo>
                    <a:pt x="1470448" y="2714756"/>
                  </a:lnTo>
                  <a:lnTo>
                    <a:pt x="1426105" y="2717641"/>
                  </a:lnTo>
                  <a:lnTo>
                    <a:pt x="1381704" y="271908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               </a:t>
              </a:r>
              <a:r>
                <a:rPr lang="en-US" sz="6000" dirty="0"/>
                <a:t>$$$</a:t>
              </a:r>
            </a:p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091693" y="3224305"/>
              <a:ext cx="2719705" cy="2719705"/>
            </a:xfrm>
            <a:custGeom>
              <a:avLst/>
              <a:gdLst/>
              <a:ahLst/>
              <a:cxnLst/>
              <a:rect l="l" t="t" r="r" b="b"/>
              <a:pathLst>
                <a:path w="2719704" h="2719704">
                  <a:moveTo>
                    <a:pt x="2320958" y="398012"/>
                  </a:moveTo>
                  <a:lnTo>
                    <a:pt x="2354135" y="432353"/>
                  </a:lnTo>
                  <a:lnTo>
                    <a:pt x="2385870" y="467552"/>
                  </a:lnTo>
                  <a:lnTo>
                    <a:pt x="2416162" y="503570"/>
                  </a:lnTo>
                  <a:lnTo>
                    <a:pt x="2445012" y="540369"/>
                  </a:lnTo>
                  <a:lnTo>
                    <a:pt x="2472419" y="577911"/>
                  </a:lnTo>
                  <a:lnTo>
                    <a:pt x="2498384" y="616158"/>
                  </a:lnTo>
                  <a:lnTo>
                    <a:pt x="2522906" y="655072"/>
                  </a:lnTo>
                  <a:lnTo>
                    <a:pt x="2545986" y="694614"/>
                  </a:lnTo>
                  <a:lnTo>
                    <a:pt x="2567623" y="734747"/>
                  </a:lnTo>
                  <a:lnTo>
                    <a:pt x="2587818" y="775433"/>
                  </a:lnTo>
                  <a:lnTo>
                    <a:pt x="2606570" y="816633"/>
                  </a:lnTo>
                  <a:lnTo>
                    <a:pt x="2623880" y="858309"/>
                  </a:lnTo>
                  <a:lnTo>
                    <a:pt x="2639747" y="900424"/>
                  </a:lnTo>
                  <a:lnTo>
                    <a:pt x="2654172" y="942938"/>
                  </a:lnTo>
                  <a:lnTo>
                    <a:pt x="2667154" y="985815"/>
                  </a:lnTo>
                  <a:lnTo>
                    <a:pt x="2678694" y="1029015"/>
                  </a:lnTo>
                  <a:lnTo>
                    <a:pt x="2688791" y="1072501"/>
                  </a:lnTo>
                  <a:lnTo>
                    <a:pt x="2697446" y="1116235"/>
                  </a:lnTo>
                  <a:lnTo>
                    <a:pt x="2704659" y="1160178"/>
                  </a:lnTo>
                  <a:lnTo>
                    <a:pt x="2710429" y="1204293"/>
                  </a:lnTo>
                  <a:lnTo>
                    <a:pt x="2714756" y="1248541"/>
                  </a:lnTo>
                  <a:lnTo>
                    <a:pt x="2717641" y="1292884"/>
                  </a:lnTo>
                  <a:lnTo>
                    <a:pt x="2719083" y="1337285"/>
                  </a:lnTo>
                  <a:lnTo>
                    <a:pt x="2719083" y="1381704"/>
                  </a:lnTo>
                  <a:lnTo>
                    <a:pt x="2717641" y="1426105"/>
                  </a:lnTo>
                  <a:lnTo>
                    <a:pt x="2714756" y="1470448"/>
                  </a:lnTo>
                  <a:lnTo>
                    <a:pt x="2710429" y="1514696"/>
                  </a:lnTo>
                  <a:lnTo>
                    <a:pt x="2704659" y="1558810"/>
                  </a:lnTo>
                  <a:lnTo>
                    <a:pt x="2697446" y="1602753"/>
                  </a:lnTo>
                  <a:lnTo>
                    <a:pt x="2688791" y="1646487"/>
                  </a:lnTo>
                  <a:lnTo>
                    <a:pt x="2678694" y="1689972"/>
                  </a:lnTo>
                  <a:lnTo>
                    <a:pt x="2667154" y="1733172"/>
                  </a:lnTo>
                  <a:lnTo>
                    <a:pt x="2654172" y="1776048"/>
                  </a:lnTo>
                  <a:lnTo>
                    <a:pt x="2639747" y="1818562"/>
                  </a:lnTo>
                  <a:lnTo>
                    <a:pt x="2623880" y="1860676"/>
                  </a:lnTo>
                  <a:lnTo>
                    <a:pt x="2606570" y="1902351"/>
                  </a:lnTo>
                  <a:lnTo>
                    <a:pt x="2587818" y="1943550"/>
                  </a:lnTo>
                  <a:lnTo>
                    <a:pt x="2567623" y="1984235"/>
                  </a:lnTo>
                  <a:lnTo>
                    <a:pt x="2545986" y="2024367"/>
                  </a:lnTo>
                  <a:lnTo>
                    <a:pt x="2522906" y="2063908"/>
                  </a:lnTo>
                  <a:lnTo>
                    <a:pt x="2498384" y="2102821"/>
                  </a:lnTo>
                  <a:lnTo>
                    <a:pt x="2472419" y="2141067"/>
                  </a:lnTo>
                  <a:lnTo>
                    <a:pt x="2445012" y="2178607"/>
                  </a:lnTo>
                  <a:lnTo>
                    <a:pt x="2416162" y="2215405"/>
                  </a:lnTo>
                  <a:lnTo>
                    <a:pt x="2385870" y="2251421"/>
                  </a:lnTo>
                  <a:lnTo>
                    <a:pt x="2354135" y="2286619"/>
                  </a:lnTo>
                  <a:lnTo>
                    <a:pt x="2320958" y="2320958"/>
                  </a:lnTo>
                  <a:lnTo>
                    <a:pt x="2286619" y="2354135"/>
                  </a:lnTo>
                  <a:lnTo>
                    <a:pt x="2251421" y="2385870"/>
                  </a:lnTo>
                  <a:lnTo>
                    <a:pt x="2215405" y="2416162"/>
                  </a:lnTo>
                  <a:lnTo>
                    <a:pt x="2178607" y="2445012"/>
                  </a:lnTo>
                  <a:lnTo>
                    <a:pt x="2141067" y="2472419"/>
                  </a:lnTo>
                  <a:lnTo>
                    <a:pt x="2102821" y="2498384"/>
                  </a:lnTo>
                  <a:lnTo>
                    <a:pt x="2063908" y="2522906"/>
                  </a:lnTo>
                  <a:lnTo>
                    <a:pt x="2024367" y="2545986"/>
                  </a:lnTo>
                  <a:lnTo>
                    <a:pt x="1984235" y="2567623"/>
                  </a:lnTo>
                  <a:lnTo>
                    <a:pt x="1943550" y="2587818"/>
                  </a:lnTo>
                  <a:lnTo>
                    <a:pt x="1902351" y="2606570"/>
                  </a:lnTo>
                  <a:lnTo>
                    <a:pt x="1860676" y="2623880"/>
                  </a:lnTo>
                  <a:lnTo>
                    <a:pt x="1818562" y="2639747"/>
                  </a:lnTo>
                  <a:lnTo>
                    <a:pt x="1776048" y="2654172"/>
                  </a:lnTo>
                  <a:lnTo>
                    <a:pt x="1733172" y="2667154"/>
                  </a:lnTo>
                  <a:lnTo>
                    <a:pt x="1689972" y="2678694"/>
                  </a:lnTo>
                  <a:lnTo>
                    <a:pt x="1646487" y="2688791"/>
                  </a:lnTo>
                  <a:lnTo>
                    <a:pt x="1602753" y="2697446"/>
                  </a:lnTo>
                  <a:lnTo>
                    <a:pt x="1558810" y="2704659"/>
                  </a:lnTo>
                  <a:lnTo>
                    <a:pt x="1514696" y="2710429"/>
                  </a:lnTo>
                  <a:lnTo>
                    <a:pt x="1470448" y="2714756"/>
                  </a:lnTo>
                  <a:lnTo>
                    <a:pt x="1426105" y="2717641"/>
                  </a:lnTo>
                  <a:lnTo>
                    <a:pt x="1381704" y="2719083"/>
                  </a:lnTo>
                  <a:lnTo>
                    <a:pt x="1337285" y="2719083"/>
                  </a:lnTo>
                  <a:lnTo>
                    <a:pt x="1292884" y="2717641"/>
                  </a:lnTo>
                  <a:lnTo>
                    <a:pt x="1248541" y="2714756"/>
                  </a:lnTo>
                  <a:lnTo>
                    <a:pt x="1204293" y="2710429"/>
                  </a:lnTo>
                  <a:lnTo>
                    <a:pt x="1160178" y="2704659"/>
                  </a:lnTo>
                  <a:lnTo>
                    <a:pt x="1116235" y="2697446"/>
                  </a:lnTo>
                  <a:lnTo>
                    <a:pt x="1072501" y="2688791"/>
                  </a:lnTo>
                  <a:lnTo>
                    <a:pt x="1029015" y="2678694"/>
                  </a:lnTo>
                  <a:lnTo>
                    <a:pt x="985815" y="2667154"/>
                  </a:lnTo>
                  <a:lnTo>
                    <a:pt x="942938" y="2654172"/>
                  </a:lnTo>
                  <a:lnTo>
                    <a:pt x="900424" y="2639747"/>
                  </a:lnTo>
                  <a:lnTo>
                    <a:pt x="858309" y="2623880"/>
                  </a:lnTo>
                  <a:lnTo>
                    <a:pt x="816633" y="2606570"/>
                  </a:lnTo>
                  <a:lnTo>
                    <a:pt x="775433" y="2587818"/>
                  </a:lnTo>
                  <a:lnTo>
                    <a:pt x="734747" y="2567623"/>
                  </a:lnTo>
                  <a:lnTo>
                    <a:pt x="694614" y="2545986"/>
                  </a:lnTo>
                  <a:lnTo>
                    <a:pt x="655072" y="2522906"/>
                  </a:lnTo>
                  <a:lnTo>
                    <a:pt x="616158" y="2498384"/>
                  </a:lnTo>
                  <a:lnTo>
                    <a:pt x="577911" y="2472419"/>
                  </a:lnTo>
                  <a:lnTo>
                    <a:pt x="540369" y="2445012"/>
                  </a:lnTo>
                  <a:lnTo>
                    <a:pt x="503570" y="2416162"/>
                  </a:lnTo>
                  <a:lnTo>
                    <a:pt x="467552" y="2385870"/>
                  </a:lnTo>
                  <a:lnTo>
                    <a:pt x="432353" y="2354135"/>
                  </a:lnTo>
                  <a:lnTo>
                    <a:pt x="398012" y="2320958"/>
                  </a:lnTo>
                  <a:lnTo>
                    <a:pt x="364844" y="2286619"/>
                  </a:lnTo>
                  <a:lnTo>
                    <a:pt x="333119" y="2251421"/>
                  </a:lnTo>
                  <a:lnTo>
                    <a:pt x="302835" y="2215405"/>
                  </a:lnTo>
                  <a:lnTo>
                    <a:pt x="273994" y="2178607"/>
                  </a:lnTo>
                  <a:lnTo>
                    <a:pt x="246594" y="2141067"/>
                  </a:lnTo>
                  <a:lnTo>
                    <a:pt x="220637" y="2102821"/>
                  </a:lnTo>
                  <a:lnTo>
                    <a:pt x="196122" y="2063908"/>
                  </a:lnTo>
                  <a:lnTo>
                    <a:pt x="173048" y="2024367"/>
                  </a:lnTo>
                  <a:lnTo>
                    <a:pt x="151417" y="1984235"/>
                  </a:lnTo>
                  <a:lnTo>
                    <a:pt x="131228" y="1943550"/>
                  </a:lnTo>
                  <a:lnTo>
                    <a:pt x="112481" y="1902351"/>
                  </a:lnTo>
                  <a:lnTo>
                    <a:pt x="95176" y="1860676"/>
                  </a:lnTo>
                  <a:lnTo>
                    <a:pt x="79314" y="1818562"/>
                  </a:lnTo>
                  <a:lnTo>
                    <a:pt x="64893" y="1776048"/>
                  </a:lnTo>
                  <a:lnTo>
                    <a:pt x="51914" y="1733172"/>
                  </a:lnTo>
                  <a:lnTo>
                    <a:pt x="40378" y="1689972"/>
                  </a:lnTo>
                  <a:lnTo>
                    <a:pt x="30283" y="1646487"/>
                  </a:lnTo>
                  <a:lnTo>
                    <a:pt x="21631" y="1602753"/>
                  </a:lnTo>
                  <a:lnTo>
                    <a:pt x="14420" y="1558810"/>
                  </a:lnTo>
                  <a:lnTo>
                    <a:pt x="8652" y="1514696"/>
                  </a:lnTo>
                  <a:lnTo>
                    <a:pt x="4326" y="1470448"/>
                  </a:lnTo>
                  <a:lnTo>
                    <a:pt x="1442" y="1426105"/>
                  </a:lnTo>
                  <a:lnTo>
                    <a:pt x="0" y="1381704"/>
                  </a:lnTo>
                  <a:lnTo>
                    <a:pt x="0" y="1337285"/>
                  </a:lnTo>
                  <a:lnTo>
                    <a:pt x="1442" y="1292884"/>
                  </a:lnTo>
                  <a:lnTo>
                    <a:pt x="4326" y="1248541"/>
                  </a:lnTo>
                  <a:lnTo>
                    <a:pt x="8652" y="1204293"/>
                  </a:lnTo>
                  <a:lnTo>
                    <a:pt x="14420" y="1160178"/>
                  </a:lnTo>
                  <a:lnTo>
                    <a:pt x="21631" y="1116235"/>
                  </a:lnTo>
                  <a:lnTo>
                    <a:pt x="30283" y="1072501"/>
                  </a:lnTo>
                  <a:lnTo>
                    <a:pt x="40378" y="1029015"/>
                  </a:lnTo>
                  <a:lnTo>
                    <a:pt x="51914" y="985815"/>
                  </a:lnTo>
                  <a:lnTo>
                    <a:pt x="64893" y="942938"/>
                  </a:lnTo>
                  <a:lnTo>
                    <a:pt x="79314" y="900424"/>
                  </a:lnTo>
                  <a:lnTo>
                    <a:pt x="95176" y="858309"/>
                  </a:lnTo>
                  <a:lnTo>
                    <a:pt x="112481" y="816633"/>
                  </a:lnTo>
                  <a:lnTo>
                    <a:pt x="131228" y="775433"/>
                  </a:lnTo>
                  <a:lnTo>
                    <a:pt x="151417" y="734747"/>
                  </a:lnTo>
                  <a:lnTo>
                    <a:pt x="173048" y="694614"/>
                  </a:lnTo>
                  <a:lnTo>
                    <a:pt x="196122" y="655072"/>
                  </a:lnTo>
                  <a:lnTo>
                    <a:pt x="220637" y="616158"/>
                  </a:lnTo>
                  <a:lnTo>
                    <a:pt x="246594" y="577911"/>
                  </a:lnTo>
                  <a:lnTo>
                    <a:pt x="273994" y="540369"/>
                  </a:lnTo>
                  <a:lnTo>
                    <a:pt x="302835" y="503570"/>
                  </a:lnTo>
                  <a:lnTo>
                    <a:pt x="333119" y="467552"/>
                  </a:lnTo>
                  <a:lnTo>
                    <a:pt x="364844" y="432353"/>
                  </a:lnTo>
                  <a:lnTo>
                    <a:pt x="398012" y="398012"/>
                  </a:lnTo>
                  <a:lnTo>
                    <a:pt x="432353" y="364844"/>
                  </a:lnTo>
                  <a:lnTo>
                    <a:pt x="467552" y="333119"/>
                  </a:lnTo>
                  <a:lnTo>
                    <a:pt x="503570" y="302835"/>
                  </a:lnTo>
                  <a:lnTo>
                    <a:pt x="540369" y="273994"/>
                  </a:lnTo>
                  <a:lnTo>
                    <a:pt x="577911" y="246594"/>
                  </a:lnTo>
                  <a:lnTo>
                    <a:pt x="616158" y="220637"/>
                  </a:lnTo>
                  <a:lnTo>
                    <a:pt x="655072" y="196122"/>
                  </a:lnTo>
                  <a:lnTo>
                    <a:pt x="694614" y="173048"/>
                  </a:lnTo>
                  <a:lnTo>
                    <a:pt x="734747" y="151417"/>
                  </a:lnTo>
                  <a:lnTo>
                    <a:pt x="775433" y="131228"/>
                  </a:lnTo>
                  <a:lnTo>
                    <a:pt x="816633" y="112481"/>
                  </a:lnTo>
                  <a:lnTo>
                    <a:pt x="858309" y="95176"/>
                  </a:lnTo>
                  <a:lnTo>
                    <a:pt x="900424" y="79314"/>
                  </a:lnTo>
                  <a:lnTo>
                    <a:pt x="942938" y="64893"/>
                  </a:lnTo>
                  <a:lnTo>
                    <a:pt x="985815" y="51914"/>
                  </a:lnTo>
                  <a:lnTo>
                    <a:pt x="1029015" y="40378"/>
                  </a:lnTo>
                  <a:lnTo>
                    <a:pt x="1072501" y="30283"/>
                  </a:lnTo>
                  <a:lnTo>
                    <a:pt x="1116235" y="21631"/>
                  </a:lnTo>
                  <a:lnTo>
                    <a:pt x="1160178" y="14420"/>
                  </a:lnTo>
                  <a:lnTo>
                    <a:pt x="1204293" y="8652"/>
                  </a:lnTo>
                  <a:lnTo>
                    <a:pt x="1248541" y="4326"/>
                  </a:lnTo>
                  <a:lnTo>
                    <a:pt x="1292884" y="1442"/>
                  </a:lnTo>
                  <a:lnTo>
                    <a:pt x="1337285" y="0"/>
                  </a:lnTo>
                  <a:lnTo>
                    <a:pt x="1381704" y="0"/>
                  </a:lnTo>
                  <a:lnTo>
                    <a:pt x="1426105" y="1442"/>
                  </a:lnTo>
                  <a:lnTo>
                    <a:pt x="1470448" y="4326"/>
                  </a:lnTo>
                  <a:lnTo>
                    <a:pt x="1514696" y="8652"/>
                  </a:lnTo>
                  <a:lnTo>
                    <a:pt x="1558810" y="14420"/>
                  </a:lnTo>
                  <a:lnTo>
                    <a:pt x="1602753" y="21631"/>
                  </a:lnTo>
                  <a:lnTo>
                    <a:pt x="1646487" y="30283"/>
                  </a:lnTo>
                  <a:lnTo>
                    <a:pt x="1689972" y="40378"/>
                  </a:lnTo>
                  <a:lnTo>
                    <a:pt x="1733172" y="51914"/>
                  </a:lnTo>
                  <a:lnTo>
                    <a:pt x="1776048" y="64893"/>
                  </a:lnTo>
                  <a:lnTo>
                    <a:pt x="1818562" y="79314"/>
                  </a:lnTo>
                  <a:lnTo>
                    <a:pt x="1860676" y="95176"/>
                  </a:lnTo>
                  <a:lnTo>
                    <a:pt x="1902351" y="112481"/>
                  </a:lnTo>
                  <a:lnTo>
                    <a:pt x="1943550" y="131228"/>
                  </a:lnTo>
                  <a:lnTo>
                    <a:pt x="1984235" y="151417"/>
                  </a:lnTo>
                  <a:lnTo>
                    <a:pt x="2024367" y="173048"/>
                  </a:lnTo>
                  <a:lnTo>
                    <a:pt x="2063908" y="196122"/>
                  </a:lnTo>
                  <a:lnTo>
                    <a:pt x="2102821" y="220637"/>
                  </a:lnTo>
                  <a:lnTo>
                    <a:pt x="2141067" y="246594"/>
                  </a:lnTo>
                  <a:lnTo>
                    <a:pt x="2178607" y="273994"/>
                  </a:lnTo>
                  <a:lnTo>
                    <a:pt x="2215405" y="302835"/>
                  </a:lnTo>
                  <a:lnTo>
                    <a:pt x="2251421" y="333119"/>
                  </a:lnTo>
                  <a:lnTo>
                    <a:pt x="2286619" y="364844"/>
                  </a:lnTo>
                  <a:lnTo>
                    <a:pt x="2320958" y="398012"/>
                  </a:lnTo>
                  <a:close/>
                </a:path>
              </a:pathLst>
            </a:custGeom>
            <a:ln w="6349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4200" y="6248400"/>
            <a:ext cx="3125952" cy="2980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Arial"/>
                <a:cs typeface="Arial"/>
              </a:rPr>
              <a:t>We will also charge 8% weekly on a subscription based plan for any commercial partnership based on order volume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11800" y="3505200"/>
            <a:ext cx="2009775" cy="2743200"/>
            <a:chOff x="5354844" y="4024509"/>
            <a:chExt cx="2009775" cy="2007870"/>
          </a:xfrm>
        </p:grpSpPr>
        <p:sp>
          <p:nvSpPr>
            <p:cNvPr id="9" name="object 9"/>
            <p:cNvSpPr/>
            <p:nvPr/>
          </p:nvSpPr>
          <p:spPr>
            <a:xfrm>
              <a:off x="5386594" y="4056259"/>
              <a:ext cx="1946275" cy="1944370"/>
            </a:xfrm>
            <a:custGeom>
              <a:avLst/>
              <a:gdLst/>
              <a:ahLst/>
              <a:cxnLst/>
              <a:rect l="l" t="t" r="r" b="b"/>
              <a:pathLst>
                <a:path w="1946275" h="1944370">
                  <a:moveTo>
                    <a:pt x="995515" y="1943954"/>
                  </a:moveTo>
                  <a:lnTo>
                    <a:pt x="950238" y="1943954"/>
                  </a:lnTo>
                  <a:lnTo>
                    <a:pt x="904999" y="1941862"/>
                  </a:lnTo>
                  <a:lnTo>
                    <a:pt x="859879" y="1937679"/>
                  </a:lnTo>
                  <a:lnTo>
                    <a:pt x="814955" y="1931404"/>
                  </a:lnTo>
                  <a:lnTo>
                    <a:pt x="770307" y="1923037"/>
                  </a:lnTo>
                  <a:lnTo>
                    <a:pt x="726014" y="1912578"/>
                  </a:lnTo>
                  <a:lnTo>
                    <a:pt x="682154" y="1900028"/>
                  </a:lnTo>
                  <a:lnTo>
                    <a:pt x="638806" y="1885385"/>
                  </a:lnTo>
                  <a:lnTo>
                    <a:pt x="596049" y="1868652"/>
                  </a:lnTo>
                  <a:lnTo>
                    <a:pt x="553961" y="1849826"/>
                  </a:lnTo>
                  <a:lnTo>
                    <a:pt x="512622" y="1828909"/>
                  </a:lnTo>
                  <a:lnTo>
                    <a:pt x="472111" y="1805900"/>
                  </a:lnTo>
                  <a:lnTo>
                    <a:pt x="432505" y="1780799"/>
                  </a:lnTo>
                  <a:lnTo>
                    <a:pt x="393884" y="1753606"/>
                  </a:lnTo>
                  <a:lnTo>
                    <a:pt x="356327" y="1724322"/>
                  </a:lnTo>
                  <a:lnTo>
                    <a:pt x="319912" y="1692946"/>
                  </a:lnTo>
                  <a:lnTo>
                    <a:pt x="284718" y="1659478"/>
                  </a:lnTo>
                  <a:lnTo>
                    <a:pt x="251222" y="1624322"/>
                  </a:lnTo>
                  <a:lnTo>
                    <a:pt x="219819" y="1587944"/>
                  </a:lnTo>
                  <a:lnTo>
                    <a:pt x="190510" y="1550425"/>
                  </a:lnTo>
                  <a:lnTo>
                    <a:pt x="163294" y="1511843"/>
                  </a:lnTo>
                  <a:lnTo>
                    <a:pt x="138172" y="1472277"/>
                  </a:lnTo>
                  <a:lnTo>
                    <a:pt x="115143" y="1431805"/>
                  </a:lnTo>
                  <a:lnTo>
                    <a:pt x="94208" y="1390507"/>
                  </a:lnTo>
                  <a:lnTo>
                    <a:pt x="75366" y="1348460"/>
                  </a:lnTo>
                  <a:lnTo>
                    <a:pt x="58618" y="1305744"/>
                  </a:lnTo>
                  <a:lnTo>
                    <a:pt x="43963" y="1262438"/>
                  </a:lnTo>
                  <a:lnTo>
                    <a:pt x="31402" y="1218619"/>
                  </a:lnTo>
                  <a:lnTo>
                    <a:pt x="20935" y="1174368"/>
                  </a:lnTo>
                  <a:lnTo>
                    <a:pt x="12561" y="1129762"/>
                  </a:lnTo>
                  <a:lnTo>
                    <a:pt x="6280" y="1084880"/>
                  </a:lnTo>
                  <a:lnTo>
                    <a:pt x="2093" y="1039801"/>
                  </a:lnTo>
                  <a:lnTo>
                    <a:pt x="0" y="994604"/>
                  </a:lnTo>
                  <a:lnTo>
                    <a:pt x="0" y="949368"/>
                  </a:lnTo>
                  <a:lnTo>
                    <a:pt x="2093" y="904171"/>
                  </a:lnTo>
                  <a:lnTo>
                    <a:pt x="6280" y="859091"/>
                  </a:lnTo>
                  <a:lnTo>
                    <a:pt x="12561" y="814209"/>
                  </a:lnTo>
                  <a:lnTo>
                    <a:pt x="20935" y="769602"/>
                  </a:lnTo>
                  <a:lnTo>
                    <a:pt x="31402" y="725349"/>
                  </a:lnTo>
                  <a:lnTo>
                    <a:pt x="43963" y="681529"/>
                  </a:lnTo>
                  <a:lnTo>
                    <a:pt x="58618" y="638220"/>
                  </a:lnTo>
                  <a:lnTo>
                    <a:pt x="75366" y="595502"/>
                  </a:lnTo>
                  <a:lnTo>
                    <a:pt x="94208" y="553453"/>
                  </a:lnTo>
                  <a:lnTo>
                    <a:pt x="115143" y="512152"/>
                  </a:lnTo>
                  <a:lnTo>
                    <a:pt x="138172" y="471677"/>
                  </a:lnTo>
                  <a:lnTo>
                    <a:pt x="163294" y="432107"/>
                  </a:lnTo>
                  <a:lnTo>
                    <a:pt x="190510" y="393522"/>
                  </a:lnTo>
                  <a:lnTo>
                    <a:pt x="219819" y="355999"/>
                  </a:lnTo>
                  <a:lnTo>
                    <a:pt x="251222" y="319617"/>
                  </a:lnTo>
                  <a:lnTo>
                    <a:pt x="284718" y="284456"/>
                  </a:lnTo>
                  <a:lnTo>
                    <a:pt x="319912" y="250991"/>
                  </a:lnTo>
                  <a:lnTo>
                    <a:pt x="356327" y="219617"/>
                  </a:lnTo>
                  <a:lnTo>
                    <a:pt x="393884" y="190335"/>
                  </a:lnTo>
                  <a:lnTo>
                    <a:pt x="432505" y="163144"/>
                  </a:lnTo>
                  <a:lnTo>
                    <a:pt x="472111" y="138045"/>
                  </a:lnTo>
                  <a:lnTo>
                    <a:pt x="512622" y="115037"/>
                  </a:lnTo>
                  <a:lnTo>
                    <a:pt x="553961" y="94121"/>
                  </a:lnTo>
                  <a:lnTo>
                    <a:pt x="596049" y="75297"/>
                  </a:lnTo>
                  <a:lnTo>
                    <a:pt x="638806" y="58564"/>
                  </a:lnTo>
                  <a:lnTo>
                    <a:pt x="682154" y="43923"/>
                  </a:lnTo>
                  <a:lnTo>
                    <a:pt x="726014" y="31373"/>
                  </a:lnTo>
                  <a:lnTo>
                    <a:pt x="770307" y="20915"/>
                  </a:lnTo>
                  <a:lnTo>
                    <a:pt x="814955" y="12549"/>
                  </a:lnTo>
                  <a:lnTo>
                    <a:pt x="859879" y="6274"/>
                  </a:lnTo>
                  <a:lnTo>
                    <a:pt x="904999" y="2091"/>
                  </a:lnTo>
                  <a:lnTo>
                    <a:pt x="950238" y="0"/>
                  </a:lnTo>
                  <a:lnTo>
                    <a:pt x="995515" y="0"/>
                  </a:lnTo>
                  <a:lnTo>
                    <a:pt x="1040754" y="2091"/>
                  </a:lnTo>
                  <a:lnTo>
                    <a:pt x="1085874" y="6274"/>
                  </a:lnTo>
                  <a:lnTo>
                    <a:pt x="1130797" y="12549"/>
                  </a:lnTo>
                  <a:lnTo>
                    <a:pt x="1175444" y="20915"/>
                  </a:lnTo>
                  <a:lnTo>
                    <a:pt x="1219737" y="31373"/>
                  </a:lnTo>
                  <a:lnTo>
                    <a:pt x="1263596" y="43923"/>
                  </a:lnTo>
                  <a:lnTo>
                    <a:pt x="1306943" y="58564"/>
                  </a:lnTo>
                  <a:lnTo>
                    <a:pt x="1349699" y="75297"/>
                  </a:lnTo>
                  <a:lnTo>
                    <a:pt x="1391785" y="94121"/>
                  </a:lnTo>
                  <a:lnTo>
                    <a:pt x="1433123" y="115037"/>
                  </a:lnTo>
                  <a:lnTo>
                    <a:pt x="1473633" y="138045"/>
                  </a:lnTo>
                  <a:lnTo>
                    <a:pt x="1513237" y="163144"/>
                  </a:lnTo>
                  <a:lnTo>
                    <a:pt x="1551856" y="190335"/>
                  </a:lnTo>
                  <a:lnTo>
                    <a:pt x="1589412" y="219617"/>
                  </a:lnTo>
                  <a:lnTo>
                    <a:pt x="1625824" y="250991"/>
                  </a:lnTo>
                  <a:lnTo>
                    <a:pt x="1661016" y="284456"/>
                  </a:lnTo>
                  <a:lnTo>
                    <a:pt x="1694514" y="319617"/>
                  </a:lnTo>
                  <a:lnTo>
                    <a:pt x="1725919" y="355999"/>
                  </a:lnTo>
                  <a:lnTo>
                    <a:pt x="1755230" y="393522"/>
                  </a:lnTo>
                  <a:lnTo>
                    <a:pt x="1782448" y="432107"/>
                  </a:lnTo>
                  <a:lnTo>
                    <a:pt x="1807572" y="471677"/>
                  </a:lnTo>
                  <a:lnTo>
                    <a:pt x="1830602" y="512152"/>
                  </a:lnTo>
                  <a:lnTo>
                    <a:pt x="1851539" y="553453"/>
                  </a:lnTo>
                  <a:lnTo>
                    <a:pt x="1870382" y="595502"/>
                  </a:lnTo>
                  <a:lnTo>
                    <a:pt x="1887131" y="638220"/>
                  </a:lnTo>
                  <a:lnTo>
                    <a:pt x="1901787" y="681529"/>
                  </a:lnTo>
                  <a:lnTo>
                    <a:pt x="1914349" y="725349"/>
                  </a:lnTo>
                  <a:lnTo>
                    <a:pt x="1924817" y="769602"/>
                  </a:lnTo>
                  <a:lnTo>
                    <a:pt x="1933191" y="814209"/>
                  </a:lnTo>
                  <a:lnTo>
                    <a:pt x="1939472" y="859091"/>
                  </a:lnTo>
                  <a:lnTo>
                    <a:pt x="1943660" y="904171"/>
                  </a:lnTo>
                  <a:lnTo>
                    <a:pt x="1945753" y="949368"/>
                  </a:lnTo>
                  <a:lnTo>
                    <a:pt x="1945753" y="994604"/>
                  </a:lnTo>
                  <a:lnTo>
                    <a:pt x="1943660" y="1039801"/>
                  </a:lnTo>
                  <a:lnTo>
                    <a:pt x="1939472" y="1084880"/>
                  </a:lnTo>
                  <a:lnTo>
                    <a:pt x="1933191" y="1129762"/>
                  </a:lnTo>
                  <a:lnTo>
                    <a:pt x="1924817" y="1174368"/>
                  </a:lnTo>
                  <a:lnTo>
                    <a:pt x="1914349" y="1218619"/>
                  </a:lnTo>
                  <a:lnTo>
                    <a:pt x="1901787" y="1262438"/>
                  </a:lnTo>
                  <a:lnTo>
                    <a:pt x="1887131" y="1305744"/>
                  </a:lnTo>
                  <a:lnTo>
                    <a:pt x="1870382" y="1348460"/>
                  </a:lnTo>
                  <a:lnTo>
                    <a:pt x="1851539" y="1390507"/>
                  </a:lnTo>
                  <a:lnTo>
                    <a:pt x="1830602" y="1431805"/>
                  </a:lnTo>
                  <a:lnTo>
                    <a:pt x="1807572" y="1472277"/>
                  </a:lnTo>
                  <a:lnTo>
                    <a:pt x="1782448" y="1511843"/>
                  </a:lnTo>
                  <a:lnTo>
                    <a:pt x="1755230" y="1550425"/>
                  </a:lnTo>
                  <a:lnTo>
                    <a:pt x="1725919" y="1587944"/>
                  </a:lnTo>
                  <a:lnTo>
                    <a:pt x="1694514" y="1624322"/>
                  </a:lnTo>
                  <a:lnTo>
                    <a:pt x="1661016" y="1659478"/>
                  </a:lnTo>
                  <a:lnTo>
                    <a:pt x="1625824" y="1692946"/>
                  </a:lnTo>
                  <a:lnTo>
                    <a:pt x="1589412" y="1724322"/>
                  </a:lnTo>
                  <a:lnTo>
                    <a:pt x="1551856" y="1753606"/>
                  </a:lnTo>
                  <a:lnTo>
                    <a:pt x="1513237" y="1780799"/>
                  </a:lnTo>
                  <a:lnTo>
                    <a:pt x="1473633" y="1805900"/>
                  </a:lnTo>
                  <a:lnTo>
                    <a:pt x="1433123" y="1828909"/>
                  </a:lnTo>
                  <a:lnTo>
                    <a:pt x="1391785" y="1849826"/>
                  </a:lnTo>
                  <a:lnTo>
                    <a:pt x="1349699" y="1868652"/>
                  </a:lnTo>
                  <a:lnTo>
                    <a:pt x="1306943" y="1885385"/>
                  </a:lnTo>
                  <a:lnTo>
                    <a:pt x="1263596" y="1900028"/>
                  </a:lnTo>
                  <a:lnTo>
                    <a:pt x="1219737" y="1912578"/>
                  </a:lnTo>
                  <a:lnTo>
                    <a:pt x="1175444" y="1923037"/>
                  </a:lnTo>
                  <a:lnTo>
                    <a:pt x="1130797" y="1931404"/>
                  </a:lnTo>
                  <a:lnTo>
                    <a:pt x="1085874" y="1937679"/>
                  </a:lnTo>
                  <a:lnTo>
                    <a:pt x="1040754" y="1941862"/>
                  </a:lnTo>
                  <a:lnTo>
                    <a:pt x="995515" y="194395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           </a:t>
              </a:r>
              <a:r>
                <a:rPr lang="en-US" sz="6000" dirty="0"/>
                <a:t>$$</a:t>
              </a:r>
              <a:endParaRPr sz="600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386594" y="4056259"/>
              <a:ext cx="1946275" cy="1944370"/>
            </a:xfrm>
            <a:custGeom>
              <a:avLst/>
              <a:gdLst/>
              <a:ahLst/>
              <a:cxnLst/>
              <a:rect l="l" t="t" r="r" b="b"/>
              <a:pathLst>
                <a:path w="1946275" h="1944370">
                  <a:moveTo>
                    <a:pt x="1661016" y="284456"/>
                  </a:moveTo>
                  <a:lnTo>
                    <a:pt x="1694514" y="319617"/>
                  </a:lnTo>
                  <a:lnTo>
                    <a:pt x="1725919" y="355999"/>
                  </a:lnTo>
                  <a:lnTo>
                    <a:pt x="1755230" y="393522"/>
                  </a:lnTo>
                  <a:lnTo>
                    <a:pt x="1782448" y="432107"/>
                  </a:lnTo>
                  <a:lnTo>
                    <a:pt x="1807572" y="471677"/>
                  </a:lnTo>
                  <a:lnTo>
                    <a:pt x="1830602" y="512152"/>
                  </a:lnTo>
                  <a:lnTo>
                    <a:pt x="1851539" y="553453"/>
                  </a:lnTo>
                  <a:lnTo>
                    <a:pt x="1870382" y="595502"/>
                  </a:lnTo>
                  <a:lnTo>
                    <a:pt x="1887131" y="638220"/>
                  </a:lnTo>
                  <a:lnTo>
                    <a:pt x="1901787" y="681529"/>
                  </a:lnTo>
                  <a:lnTo>
                    <a:pt x="1914349" y="725349"/>
                  </a:lnTo>
                  <a:lnTo>
                    <a:pt x="1924817" y="769602"/>
                  </a:lnTo>
                  <a:lnTo>
                    <a:pt x="1933191" y="814209"/>
                  </a:lnTo>
                  <a:lnTo>
                    <a:pt x="1939472" y="859091"/>
                  </a:lnTo>
                  <a:lnTo>
                    <a:pt x="1943660" y="904171"/>
                  </a:lnTo>
                  <a:lnTo>
                    <a:pt x="1945753" y="949368"/>
                  </a:lnTo>
                  <a:lnTo>
                    <a:pt x="1945753" y="994604"/>
                  </a:lnTo>
                  <a:lnTo>
                    <a:pt x="1943660" y="1039801"/>
                  </a:lnTo>
                  <a:lnTo>
                    <a:pt x="1939472" y="1084880"/>
                  </a:lnTo>
                  <a:lnTo>
                    <a:pt x="1933191" y="1129762"/>
                  </a:lnTo>
                  <a:lnTo>
                    <a:pt x="1924817" y="1174368"/>
                  </a:lnTo>
                  <a:lnTo>
                    <a:pt x="1914349" y="1218619"/>
                  </a:lnTo>
                  <a:lnTo>
                    <a:pt x="1901787" y="1262438"/>
                  </a:lnTo>
                  <a:lnTo>
                    <a:pt x="1887131" y="1305744"/>
                  </a:lnTo>
                  <a:lnTo>
                    <a:pt x="1870382" y="1348460"/>
                  </a:lnTo>
                  <a:lnTo>
                    <a:pt x="1851539" y="1390507"/>
                  </a:lnTo>
                  <a:lnTo>
                    <a:pt x="1830602" y="1431805"/>
                  </a:lnTo>
                  <a:lnTo>
                    <a:pt x="1807572" y="1472277"/>
                  </a:lnTo>
                  <a:lnTo>
                    <a:pt x="1782448" y="1511843"/>
                  </a:lnTo>
                  <a:lnTo>
                    <a:pt x="1755230" y="1550425"/>
                  </a:lnTo>
                  <a:lnTo>
                    <a:pt x="1725919" y="1587944"/>
                  </a:lnTo>
                  <a:lnTo>
                    <a:pt x="1694514" y="1624322"/>
                  </a:lnTo>
                  <a:lnTo>
                    <a:pt x="1661016" y="1659478"/>
                  </a:lnTo>
                  <a:lnTo>
                    <a:pt x="1625824" y="1692946"/>
                  </a:lnTo>
                  <a:lnTo>
                    <a:pt x="1589412" y="1724322"/>
                  </a:lnTo>
                  <a:lnTo>
                    <a:pt x="1551856" y="1753606"/>
                  </a:lnTo>
                  <a:lnTo>
                    <a:pt x="1513237" y="1780799"/>
                  </a:lnTo>
                  <a:lnTo>
                    <a:pt x="1473633" y="1805900"/>
                  </a:lnTo>
                  <a:lnTo>
                    <a:pt x="1433123" y="1828909"/>
                  </a:lnTo>
                  <a:lnTo>
                    <a:pt x="1391785" y="1849826"/>
                  </a:lnTo>
                  <a:lnTo>
                    <a:pt x="1349699" y="1868652"/>
                  </a:lnTo>
                  <a:lnTo>
                    <a:pt x="1306943" y="1885385"/>
                  </a:lnTo>
                  <a:lnTo>
                    <a:pt x="1263596" y="1900028"/>
                  </a:lnTo>
                  <a:lnTo>
                    <a:pt x="1219737" y="1912578"/>
                  </a:lnTo>
                  <a:lnTo>
                    <a:pt x="1175444" y="1923037"/>
                  </a:lnTo>
                  <a:lnTo>
                    <a:pt x="1130797" y="1931404"/>
                  </a:lnTo>
                  <a:lnTo>
                    <a:pt x="1085874" y="1937679"/>
                  </a:lnTo>
                  <a:lnTo>
                    <a:pt x="1040754" y="1941862"/>
                  </a:lnTo>
                  <a:lnTo>
                    <a:pt x="995515" y="1943954"/>
                  </a:lnTo>
                  <a:lnTo>
                    <a:pt x="950238" y="1943954"/>
                  </a:lnTo>
                  <a:lnTo>
                    <a:pt x="904999" y="1941862"/>
                  </a:lnTo>
                  <a:lnTo>
                    <a:pt x="859879" y="1937679"/>
                  </a:lnTo>
                  <a:lnTo>
                    <a:pt x="814955" y="1931404"/>
                  </a:lnTo>
                  <a:lnTo>
                    <a:pt x="770307" y="1923037"/>
                  </a:lnTo>
                  <a:lnTo>
                    <a:pt x="726014" y="1912578"/>
                  </a:lnTo>
                  <a:lnTo>
                    <a:pt x="682154" y="1900028"/>
                  </a:lnTo>
                  <a:lnTo>
                    <a:pt x="638806" y="1885385"/>
                  </a:lnTo>
                  <a:lnTo>
                    <a:pt x="596049" y="1868652"/>
                  </a:lnTo>
                  <a:lnTo>
                    <a:pt x="553961" y="1849826"/>
                  </a:lnTo>
                  <a:lnTo>
                    <a:pt x="512622" y="1828909"/>
                  </a:lnTo>
                  <a:lnTo>
                    <a:pt x="472111" y="1805900"/>
                  </a:lnTo>
                  <a:lnTo>
                    <a:pt x="432505" y="1780799"/>
                  </a:lnTo>
                  <a:lnTo>
                    <a:pt x="393884" y="1753606"/>
                  </a:lnTo>
                  <a:lnTo>
                    <a:pt x="356327" y="1724322"/>
                  </a:lnTo>
                  <a:lnTo>
                    <a:pt x="319912" y="1692946"/>
                  </a:lnTo>
                  <a:lnTo>
                    <a:pt x="284718" y="1659478"/>
                  </a:lnTo>
                  <a:lnTo>
                    <a:pt x="251222" y="1624322"/>
                  </a:lnTo>
                  <a:lnTo>
                    <a:pt x="219819" y="1587944"/>
                  </a:lnTo>
                  <a:lnTo>
                    <a:pt x="190510" y="1550425"/>
                  </a:lnTo>
                  <a:lnTo>
                    <a:pt x="163294" y="1511843"/>
                  </a:lnTo>
                  <a:lnTo>
                    <a:pt x="138172" y="1472277"/>
                  </a:lnTo>
                  <a:lnTo>
                    <a:pt x="115143" y="1431805"/>
                  </a:lnTo>
                  <a:lnTo>
                    <a:pt x="94208" y="1390507"/>
                  </a:lnTo>
                  <a:lnTo>
                    <a:pt x="75366" y="1348460"/>
                  </a:lnTo>
                  <a:lnTo>
                    <a:pt x="58618" y="1305744"/>
                  </a:lnTo>
                  <a:lnTo>
                    <a:pt x="43963" y="1262438"/>
                  </a:lnTo>
                  <a:lnTo>
                    <a:pt x="31402" y="1218619"/>
                  </a:lnTo>
                  <a:lnTo>
                    <a:pt x="20935" y="1174368"/>
                  </a:lnTo>
                  <a:lnTo>
                    <a:pt x="12561" y="1129762"/>
                  </a:lnTo>
                  <a:lnTo>
                    <a:pt x="6280" y="1084880"/>
                  </a:lnTo>
                  <a:lnTo>
                    <a:pt x="2093" y="1039801"/>
                  </a:lnTo>
                  <a:lnTo>
                    <a:pt x="0" y="994604"/>
                  </a:lnTo>
                  <a:lnTo>
                    <a:pt x="0" y="949368"/>
                  </a:lnTo>
                  <a:lnTo>
                    <a:pt x="2093" y="904171"/>
                  </a:lnTo>
                  <a:lnTo>
                    <a:pt x="6280" y="859091"/>
                  </a:lnTo>
                  <a:lnTo>
                    <a:pt x="12561" y="814209"/>
                  </a:lnTo>
                  <a:lnTo>
                    <a:pt x="20935" y="769602"/>
                  </a:lnTo>
                  <a:lnTo>
                    <a:pt x="31402" y="725349"/>
                  </a:lnTo>
                  <a:lnTo>
                    <a:pt x="43963" y="681529"/>
                  </a:lnTo>
                  <a:lnTo>
                    <a:pt x="58618" y="638220"/>
                  </a:lnTo>
                  <a:lnTo>
                    <a:pt x="75366" y="595502"/>
                  </a:lnTo>
                  <a:lnTo>
                    <a:pt x="94208" y="553453"/>
                  </a:lnTo>
                  <a:lnTo>
                    <a:pt x="115143" y="512152"/>
                  </a:lnTo>
                  <a:lnTo>
                    <a:pt x="138172" y="471677"/>
                  </a:lnTo>
                  <a:lnTo>
                    <a:pt x="163294" y="432107"/>
                  </a:lnTo>
                  <a:lnTo>
                    <a:pt x="190510" y="393522"/>
                  </a:lnTo>
                  <a:lnTo>
                    <a:pt x="219819" y="355999"/>
                  </a:lnTo>
                  <a:lnTo>
                    <a:pt x="251222" y="319617"/>
                  </a:lnTo>
                  <a:lnTo>
                    <a:pt x="284718" y="284456"/>
                  </a:lnTo>
                  <a:lnTo>
                    <a:pt x="319912" y="250991"/>
                  </a:lnTo>
                  <a:lnTo>
                    <a:pt x="356327" y="219617"/>
                  </a:lnTo>
                  <a:lnTo>
                    <a:pt x="393884" y="190335"/>
                  </a:lnTo>
                  <a:lnTo>
                    <a:pt x="432505" y="163144"/>
                  </a:lnTo>
                  <a:lnTo>
                    <a:pt x="472111" y="138045"/>
                  </a:lnTo>
                  <a:lnTo>
                    <a:pt x="512622" y="115037"/>
                  </a:lnTo>
                  <a:lnTo>
                    <a:pt x="553961" y="94121"/>
                  </a:lnTo>
                  <a:lnTo>
                    <a:pt x="596049" y="75297"/>
                  </a:lnTo>
                  <a:lnTo>
                    <a:pt x="638806" y="58564"/>
                  </a:lnTo>
                  <a:lnTo>
                    <a:pt x="682154" y="43923"/>
                  </a:lnTo>
                  <a:lnTo>
                    <a:pt x="726014" y="31373"/>
                  </a:lnTo>
                  <a:lnTo>
                    <a:pt x="770307" y="20915"/>
                  </a:lnTo>
                  <a:lnTo>
                    <a:pt x="814955" y="12549"/>
                  </a:lnTo>
                  <a:lnTo>
                    <a:pt x="859879" y="6274"/>
                  </a:lnTo>
                  <a:lnTo>
                    <a:pt x="904999" y="2091"/>
                  </a:lnTo>
                  <a:lnTo>
                    <a:pt x="950238" y="0"/>
                  </a:lnTo>
                  <a:lnTo>
                    <a:pt x="995515" y="0"/>
                  </a:lnTo>
                  <a:lnTo>
                    <a:pt x="1040754" y="2091"/>
                  </a:lnTo>
                  <a:lnTo>
                    <a:pt x="1085874" y="6274"/>
                  </a:lnTo>
                  <a:lnTo>
                    <a:pt x="1130797" y="12549"/>
                  </a:lnTo>
                  <a:lnTo>
                    <a:pt x="1175444" y="20915"/>
                  </a:lnTo>
                  <a:lnTo>
                    <a:pt x="1219737" y="31373"/>
                  </a:lnTo>
                  <a:lnTo>
                    <a:pt x="1263596" y="43923"/>
                  </a:lnTo>
                  <a:lnTo>
                    <a:pt x="1306943" y="58564"/>
                  </a:lnTo>
                  <a:lnTo>
                    <a:pt x="1349699" y="75297"/>
                  </a:lnTo>
                  <a:lnTo>
                    <a:pt x="1391785" y="94121"/>
                  </a:lnTo>
                  <a:lnTo>
                    <a:pt x="1433123" y="115037"/>
                  </a:lnTo>
                  <a:lnTo>
                    <a:pt x="1473633" y="138045"/>
                  </a:lnTo>
                  <a:lnTo>
                    <a:pt x="1513237" y="163144"/>
                  </a:lnTo>
                  <a:lnTo>
                    <a:pt x="1551856" y="190335"/>
                  </a:lnTo>
                  <a:lnTo>
                    <a:pt x="1589412" y="219617"/>
                  </a:lnTo>
                  <a:lnTo>
                    <a:pt x="1625824" y="250991"/>
                  </a:lnTo>
                  <a:lnTo>
                    <a:pt x="1661016" y="284456"/>
                  </a:lnTo>
                  <a:close/>
                </a:path>
              </a:pathLst>
            </a:custGeom>
            <a:ln w="6349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39797" y="3886199"/>
            <a:ext cx="2162340" cy="2001118"/>
            <a:chOff x="1717266" y="4485369"/>
            <a:chExt cx="1446579" cy="1523407"/>
          </a:xfrm>
        </p:grpSpPr>
        <p:sp>
          <p:nvSpPr>
            <p:cNvPr id="12" name="object 12"/>
            <p:cNvSpPr/>
            <p:nvPr/>
          </p:nvSpPr>
          <p:spPr>
            <a:xfrm>
              <a:off x="1717266" y="4485369"/>
              <a:ext cx="1427353" cy="1523407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0558" y="1381122"/>
                  </a:moveTo>
                  <a:lnTo>
                    <a:pt x="646400" y="1379717"/>
                  </a:lnTo>
                  <a:lnTo>
                    <a:pt x="602388" y="1375504"/>
                  </a:lnTo>
                  <a:lnTo>
                    <a:pt x="558666" y="1368482"/>
                  </a:lnTo>
                  <a:lnTo>
                    <a:pt x="515380" y="1358651"/>
                  </a:lnTo>
                  <a:lnTo>
                    <a:pt x="472676" y="1346011"/>
                  </a:lnTo>
                  <a:lnTo>
                    <a:pt x="430698" y="1330562"/>
                  </a:lnTo>
                  <a:lnTo>
                    <a:pt x="389593" y="1312305"/>
                  </a:lnTo>
                  <a:lnTo>
                    <a:pt x="349504" y="1291239"/>
                  </a:lnTo>
                  <a:lnTo>
                    <a:pt x="310579" y="1267363"/>
                  </a:lnTo>
                  <a:lnTo>
                    <a:pt x="272962" y="1240679"/>
                  </a:lnTo>
                  <a:lnTo>
                    <a:pt x="236798" y="1211186"/>
                  </a:lnTo>
                  <a:lnTo>
                    <a:pt x="202233" y="1178885"/>
                  </a:lnTo>
                  <a:lnTo>
                    <a:pt x="169932" y="1144321"/>
                  </a:lnTo>
                  <a:lnTo>
                    <a:pt x="140439" y="1108158"/>
                  </a:lnTo>
                  <a:lnTo>
                    <a:pt x="113756" y="1070542"/>
                  </a:lnTo>
                  <a:lnTo>
                    <a:pt x="89881" y="1031617"/>
                  </a:lnTo>
                  <a:lnTo>
                    <a:pt x="68815" y="991529"/>
                  </a:lnTo>
                  <a:lnTo>
                    <a:pt x="50558" y="950423"/>
                  </a:lnTo>
                  <a:lnTo>
                    <a:pt x="35109" y="908446"/>
                  </a:lnTo>
                  <a:lnTo>
                    <a:pt x="22470" y="865741"/>
                  </a:lnTo>
                  <a:lnTo>
                    <a:pt x="12639" y="822455"/>
                  </a:lnTo>
                  <a:lnTo>
                    <a:pt x="5617" y="778732"/>
                  </a:lnTo>
                  <a:lnTo>
                    <a:pt x="1404" y="734719"/>
                  </a:lnTo>
                  <a:lnTo>
                    <a:pt x="0" y="690561"/>
                  </a:lnTo>
                  <a:lnTo>
                    <a:pt x="1404" y="646402"/>
                  </a:lnTo>
                  <a:lnTo>
                    <a:pt x="5617" y="602389"/>
                  </a:lnTo>
                  <a:lnTo>
                    <a:pt x="12639" y="558667"/>
                  </a:lnTo>
                  <a:lnTo>
                    <a:pt x="22470" y="515380"/>
                  </a:lnTo>
                  <a:lnTo>
                    <a:pt x="35109" y="472676"/>
                  </a:lnTo>
                  <a:lnTo>
                    <a:pt x="50558" y="430698"/>
                  </a:lnTo>
                  <a:lnTo>
                    <a:pt x="68815" y="389592"/>
                  </a:lnTo>
                  <a:lnTo>
                    <a:pt x="89881" y="349504"/>
                  </a:lnTo>
                  <a:lnTo>
                    <a:pt x="113756" y="310579"/>
                  </a:lnTo>
                  <a:lnTo>
                    <a:pt x="140439" y="272963"/>
                  </a:lnTo>
                  <a:lnTo>
                    <a:pt x="169932" y="236800"/>
                  </a:lnTo>
                  <a:lnTo>
                    <a:pt x="202233" y="202237"/>
                  </a:lnTo>
                  <a:lnTo>
                    <a:pt x="236798" y="169935"/>
                  </a:lnTo>
                  <a:lnTo>
                    <a:pt x="272962" y="140442"/>
                  </a:lnTo>
                  <a:lnTo>
                    <a:pt x="310579" y="113758"/>
                  </a:lnTo>
                  <a:lnTo>
                    <a:pt x="349504" y="89883"/>
                  </a:lnTo>
                  <a:lnTo>
                    <a:pt x="389593" y="68816"/>
                  </a:lnTo>
                  <a:lnTo>
                    <a:pt x="430698" y="50559"/>
                  </a:lnTo>
                  <a:lnTo>
                    <a:pt x="472676" y="35110"/>
                  </a:lnTo>
                  <a:lnTo>
                    <a:pt x="515380" y="22470"/>
                  </a:lnTo>
                  <a:lnTo>
                    <a:pt x="558666" y="12639"/>
                  </a:lnTo>
                  <a:lnTo>
                    <a:pt x="602388" y="5617"/>
                  </a:lnTo>
                  <a:lnTo>
                    <a:pt x="646400" y="1404"/>
                  </a:lnTo>
                  <a:lnTo>
                    <a:pt x="690558" y="0"/>
                  </a:lnTo>
                  <a:lnTo>
                    <a:pt x="734715" y="1404"/>
                  </a:lnTo>
                  <a:lnTo>
                    <a:pt x="778728" y="5617"/>
                  </a:lnTo>
                  <a:lnTo>
                    <a:pt x="822449" y="12639"/>
                  </a:lnTo>
                  <a:lnTo>
                    <a:pt x="865734" y="22470"/>
                  </a:lnTo>
                  <a:lnTo>
                    <a:pt x="908438" y="35110"/>
                  </a:lnTo>
                  <a:lnTo>
                    <a:pt x="950415" y="50559"/>
                  </a:lnTo>
                  <a:lnTo>
                    <a:pt x="991520" y="68816"/>
                  </a:lnTo>
                  <a:lnTo>
                    <a:pt x="1031607" y="89883"/>
                  </a:lnTo>
                  <a:lnTo>
                    <a:pt x="1070531" y="113758"/>
                  </a:lnTo>
                  <a:lnTo>
                    <a:pt x="1108147" y="140442"/>
                  </a:lnTo>
                  <a:lnTo>
                    <a:pt x="1144310" y="169935"/>
                  </a:lnTo>
                  <a:lnTo>
                    <a:pt x="1178873" y="202237"/>
                  </a:lnTo>
                  <a:lnTo>
                    <a:pt x="1211175" y="236800"/>
                  </a:lnTo>
                  <a:lnTo>
                    <a:pt x="1240668" y="272963"/>
                  </a:lnTo>
                  <a:lnTo>
                    <a:pt x="1267352" y="310579"/>
                  </a:lnTo>
                  <a:lnTo>
                    <a:pt x="1291227" y="349504"/>
                  </a:lnTo>
                  <a:lnTo>
                    <a:pt x="1312294" y="389592"/>
                  </a:lnTo>
                  <a:lnTo>
                    <a:pt x="1330551" y="430698"/>
                  </a:lnTo>
                  <a:lnTo>
                    <a:pt x="1346000" y="472676"/>
                  </a:lnTo>
                  <a:lnTo>
                    <a:pt x="1358640" y="515380"/>
                  </a:lnTo>
                  <a:lnTo>
                    <a:pt x="1368471" y="558667"/>
                  </a:lnTo>
                  <a:lnTo>
                    <a:pt x="1375493" y="602389"/>
                  </a:lnTo>
                  <a:lnTo>
                    <a:pt x="1379706" y="646402"/>
                  </a:lnTo>
                  <a:lnTo>
                    <a:pt x="1381110" y="690561"/>
                  </a:lnTo>
                  <a:lnTo>
                    <a:pt x="1379706" y="734719"/>
                  </a:lnTo>
                  <a:lnTo>
                    <a:pt x="1375493" y="778732"/>
                  </a:lnTo>
                  <a:lnTo>
                    <a:pt x="1368471" y="822455"/>
                  </a:lnTo>
                  <a:lnTo>
                    <a:pt x="1358640" y="865741"/>
                  </a:lnTo>
                  <a:lnTo>
                    <a:pt x="1346000" y="908446"/>
                  </a:lnTo>
                  <a:lnTo>
                    <a:pt x="1330551" y="950423"/>
                  </a:lnTo>
                  <a:lnTo>
                    <a:pt x="1312294" y="991529"/>
                  </a:lnTo>
                  <a:lnTo>
                    <a:pt x="1291227" y="1031617"/>
                  </a:lnTo>
                  <a:lnTo>
                    <a:pt x="1267352" y="1070542"/>
                  </a:lnTo>
                  <a:lnTo>
                    <a:pt x="1240668" y="1108158"/>
                  </a:lnTo>
                  <a:lnTo>
                    <a:pt x="1211175" y="1144321"/>
                  </a:lnTo>
                  <a:lnTo>
                    <a:pt x="1178873" y="1178885"/>
                  </a:lnTo>
                  <a:lnTo>
                    <a:pt x="1144310" y="1211186"/>
                  </a:lnTo>
                  <a:lnTo>
                    <a:pt x="1108147" y="1240679"/>
                  </a:lnTo>
                  <a:lnTo>
                    <a:pt x="1070531" y="1267363"/>
                  </a:lnTo>
                  <a:lnTo>
                    <a:pt x="1031607" y="1291239"/>
                  </a:lnTo>
                  <a:lnTo>
                    <a:pt x="991520" y="1312305"/>
                  </a:lnTo>
                  <a:lnTo>
                    <a:pt x="950415" y="1330562"/>
                  </a:lnTo>
                  <a:lnTo>
                    <a:pt x="908438" y="1346011"/>
                  </a:lnTo>
                  <a:lnTo>
                    <a:pt x="865734" y="1358651"/>
                  </a:lnTo>
                  <a:lnTo>
                    <a:pt x="822449" y="1368482"/>
                  </a:lnTo>
                  <a:lnTo>
                    <a:pt x="778728" y="1375504"/>
                  </a:lnTo>
                  <a:lnTo>
                    <a:pt x="734715" y="1379717"/>
                  </a:lnTo>
                  <a:lnTo>
                    <a:pt x="690558" y="138112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  <a:p>
              <a:r>
                <a:rPr lang="en-US" dirty="0"/>
                <a:t>               </a:t>
              </a:r>
            </a:p>
            <a:p>
              <a:r>
                <a:rPr lang="en-US" dirty="0"/>
                <a:t>                   </a:t>
              </a:r>
              <a:r>
                <a:rPr lang="en-US" sz="6000" dirty="0"/>
                <a:t>$</a:t>
              </a:r>
              <a:endParaRPr sz="6000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82720" y="4543378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1178873" y="202237"/>
                  </a:moveTo>
                  <a:lnTo>
                    <a:pt x="1211175" y="236800"/>
                  </a:lnTo>
                  <a:lnTo>
                    <a:pt x="1240668" y="272963"/>
                  </a:lnTo>
                  <a:lnTo>
                    <a:pt x="1267352" y="310579"/>
                  </a:lnTo>
                  <a:lnTo>
                    <a:pt x="1291227" y="349504"/>
                  </a:lnTo>
                  <a:lnTo>
                    <a:pt x="1312294" y="389592"/>
                  </a:lnTo>
                  <a:lnTo>
                    <a:pt x="1330551" y="430698"/>
                  </a:lnTo>
                  <a:lnTo>
                    <a:pt x="1346000" y="472676"/>
                  </a:lnTo>
                  <a:lnTo>
                    <a:pt x="1358640" y="515380"/>
                  </a:lnTo>
                  <a:lnTo>
                    <a:pt x="1368471" y="558667"/>
                  </a:lnTo>
                  <a:lnTo>
                    <a:pt x="1375493" y="602389"/>
                  </a:lnTo>
                  <a:lnTo>
                    <a:pt x="1379706" y="646402"/>
                  </a:lnTo>
                  <a:lnTo>
                    <a:pt x="1381110" y="690561"/>
                  </a:lnTo>
                  <a:lnTo>
                    <a:pt x="1379706" y="734719"/>
                  </a:lnTo>
                  <a:lnTo>
                    <a:pt x="1375493" y="778732"/>
                  </a:lnTo>
                  <a:lnTo>
                    <a:pt x="1368471" y="822455"/>
                  </a:lnTo>
                  <a:lnTo>
                    <a:pt x="1358640" y="865741"/>
                  </a:lnTo>
                  <a:lnTo>
                    <a:pt x="1346000" y="908446"/>
                  </a:lnTo>
                  <a:lnTo>
                    <a:pt x="1330551" y="950423"/>
                  </a:lnTo>
                  <a:lnTo>
                    <a:pt x="1312294" y="991529"/>
                  </a:lnTo>
                  <a:lnTo>
                    <a:pt x="1291227" y="1031617"/>
                  </a:lnTo>
                  <a:lnTo>
                    <a:pt x="1267352" y="1070542"/>
                  </a:lnTo>
                  <a:lnTo>
                    <a:pt x="1240668" y="1108158"/>
                  </a:lnTo>
                  <a:lnTo>
                    <a:pt x="1211175" y="1144321"/>
                  </a:lnTo>
                  <a:lnTo>
                    <a:pt x="1178873" y="1178885"/>
                  </a:lnTo>
                  <a:lnTo>
                    <a:pt x="1144310" y="1211186"/>
                  </a:lnTo>
                  <a:lnTo>
                    <a:pt x="1108147" y="1240679"/>
                  </a:lnTo>
                  <a:lnTo>
                    <a:pt x="1070531" y="1267363"/>
                  </a:lnTo>
                  <a:lnTo>
                    <a:pt x="1031607" y="1291239"/>
                  </a:lnTo>
                  <a:lnTo>
                    <a:pt x="991520" y="1312305"/>
                  </a:lnTo>
                  <a:lnTo>
                    <a:pt x="950415" y="1330562"/>
                  </a:lnTo>
                  <a:lnTo>
                    <a:pt x="908438" y="1346011"/>
                  </a:lnTo>
                  <a:lnTo>
                    <a:pt x="865734" y="1358651"/>
                  </a:lnTo>
                  <a:lnTo>
                    <a:pt x="822449" y="1368482"/>
                  </a:lnTo>
                  <a:lnTo>
                    <a:pt x="778728" y="1375504"/>
                  </a:lnTo>
                  <a:lnTo>
                    <a:pt x="734715" y="1379717"/>
                  </a:lnTo>
                  <a:lnTo>
                    <a:pt x="690558" y="1381122"/>
                  </a:lnTo>
                  <a:lnTo>
                    <a:pt x="646400" y="1379717"/>
                  </a:lnTo>
                  <a:lnTo>
                    <a:pt x="602388" y="1375504"/>
                  </a:lnTo>
                  <a:lnTo>
                    <a:pt x="558666" y="1368482"/>
                  </a:lnTo>
                  <a:lnTo>
                    <a:pt x="515380" y="1358651"/>
                  </a:lnTo>
                  <a:lnTo>
                    <a:pt x="472676" y="1346011"/>
                  </a:lnTo>
                  <a:lnTo>
                    <a:pt x="430698" y="1330562"/>
                  </a:lnTo>
                  <a:lnTo>
                    <a:pt x="389593" y="1312305"/>
                  </a:lnTo>
                  <a:lnTo>
                    <a:pt x="349504" y="1291239"/>
                  </a:lnTo>
                  <a:lnTo>
                    <a:pt x="310579" y="1267363"/>
                  </a:lnTo>
                  <a:lnTo>
                    <a:pt x="272962" y="1240679"/>
                  </a:lnTo>
                  <a:lnTo>
                    <a:pt x="236798" y="1211186"/>
                  </a:lnTo>
                  <a:lnTo>
                    <a:pt x="202233" y="1178885"/>
                  </a:lnTo>
                  <a:lnTo>
                    <a:pt x="169932" y="1144321"/>
                  </a:lnTo>
                  <a:lnTo>
                    <a:pt x="140439" y="1108158"/>
                  </a:lnTo>
                  <a:lnTo>
                    <a:pt x="113756" y="1070542"/>
                  </a:lnTo>
                  <a:lnTo>
                    <a:pt x="89881" y="1031617"/>
                  </a:lnTo>
                  <a:lnTo>
                    <a:pt x="68815" y="991529"/>
                  </a:lnTo>
                  <a:lnTo>
                    <a:pt x="50558" y="950423"/>
                  </a:lnTo>
                  <a:lnTo>
                    <a:pt x="35109" y="908446"/>
                  </a:lnTo>
                  <a:lnTo>
                    <a:pt x="22470" y="865741"/>
                  </a:lnTo>
                  <a:lnTo>
                    <a:pt x="12639" y="822455"/>
                  </a:lnTo>
                  <a:lnTo>
                    <a:pt x="5617" y="778732"/>
                  </a:lnTo>
                  <a:lnTo>
                    <a:pt x="1404" y="734719"/>
                  </a:lnTo>
                  <a:lnTo>
                    <a:pt x="0" y="690561"/>
                  </a:lnTo>
                  <a:lnTo>
                    <a:pt x="1404" y="646402"/>
                  </a:lnTo>
                  <a:lnTo>
                    <a:pt x="5617" y="602389"/>
                  </a:lnTo>
                  <a:lnTo>
                    <a:pt x="12639" y="558667"/>
                  </a:lnTo>
                  <a:lnTo>
                    <a:pt x="22470" y="515380"/>
                  </a:lnTo>
                  <a:lnTo>
                    <a:pt x="35109" y="472676"/>
                  </a:lnTo>
                  <a:lnTo>
                    <a:pt x="50558" y="430698"/>
                  </a:lnTo>
                  <a:lnTo>
                    <a:pt x="68815" y="389592"/>
                  </a:lnTo>
                  <a:lnTo>
                    <a:pt x="89881" y="349504"/>
                  </a:lnTo>
                  <a:lnTo>
                    <a:pt x="113756" y="310579"/>
                  </a:lnTo>
                  <a:lnTo>
                    <a:pt x="140439" y="272963"/>
                  </a:lnTo>
                  <a:lnTo>
                    <a:pt x="169932" y="236800"/>
                  </a:lnTo>
                  <a:lnTo>
                    <a:pt x="202233" y="202237"/>
                  </a:lnTo>
                  <a:lnTo>
                    <a:pt x="236798" y="169935"/>
                  </a:lnTo>
                  <a:lnTo>
                    <a:pt x="272962" y="140442"/>
                  </a:lnTo>
                  <a:lnTo>
                    <a:pt x="310579" y="113758"/>
                  </a:lnTo>
                  <a:lnTo>
                    <a:pt x="349504" y="89883"/>
                  </a:lnTo>
                  <a:lnTo>
                    <a:pt x="389593" y="68816"/>
                  </a:lnTo>
                  <a:lnTo>
                    <a:pt x="430698" y="50559"/>
                  </a:lnTo>
                  <a:lnTo>
                    <a:pt x="472676" y="35110"/>
                  </a:lnTo>
                  <a:lnTo>
                    <a:pt x="515380" y="22470"/>
                  </a:lnTo>
                  <a:lnTo>
                    <a:pt x="558666" y="12639"/>
                  </a:lnTo>
                  <a:lnTo>
                    <a:pt x="602388" y="5617"/>
                  </a:lnTo>
                  <a:lnTo>
                    <a:pt x="646400" y="1404"/>
                  </a:lnTo>
                  <a:lnTo>
                    <a:pt x="690558" y="0"/>
                  </a:lnTo>
                  <a:lnTo>
                    <a:pt x="734715" y="1404"/>
                  </a:lnTo>
                  <a:lnTo>
                    <a:pt x="778728" y="5617"/>
                  </a:lnTo>
                  <a:lnTo>
                    <a:pt x="822449" y="12639"/>
                  </a:lnTo>
                  <a:lnTo>
                    <a:pt x="865734" y="22470"/>
                  </a:lnTo>
                  <a:lnTo>
                    <a:pt x="908438" y="35110"/>
                  </a:lnTo>
                  <a:lnTo>
                    <a:pt x="950415" y="50559"/>
                  </a:lnTo>
                  <a:lnTo>
                    <a:pt x="991520" y="68816"/>
                  </a:lnTo>
                  <a:lnTo>
                    <a:pt x="1031607" y="89883"/>
                  </a:lnTo>
                  <a:lnTo>
                    <a:pt x="1070531" y="113758"/>
                  </a:lnTo>
                  <a:lnTo>
                    <a:pt x="1108147" y="140442"/>
                  </a:lnTo>
                  <a:lnTo>
                    <a:pt x="1144310" y="169935"/>
                  </a:lnTo>
                  <a:lnTo>
                    <a:pt x="1178873" y="202237"/>
                  </a:lnTo>
                  <a:close/>
                </a:path>
              </a:pathLst>
            </a:custGeom>
            <a:ln w="6349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40000" y="1905000"/>
            <a:ext cx="7884795" cy="86472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algn="ctr">
              <a:lnSpc>
                <a:spcPct val="101000"/>
              </a:lnSpc>
              <a:spcBef>
                <a:spcPts val="65"/>
              </a:spcBef>
            </a:pPr>
            <a:r>
              <a:rPr lang="en-US" sz="2800" b="1" spc="-15" dirty="0">
                <a:latin typeface="Noto Sans"/>
                <a:cs typeface="Noto Sans"/>
              </a:rPr>
              <a:t>Afiapharma focuses on making the consumer’s life much easier by saving both time and money </a:t>
            </a:r>
            <a:endParaRPr sz="2800" b="1" dirty="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8800" y="651984"/>
            <a:ext cx="5791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Arial"/>
                <a:cs typeface="Arial"/>
              </a:rPr>
              <a:t>Business Model</a:t>
            </a:r>
            <a:endParaRPr sz="4000" b="1" dirty="0">
              <a:solidFill>
                <a:srgbClr val="176F57"/>
              </a:solidFill>
              <a:latin typeface="Arial"/>
              <a:cs typeface="Arial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E7D687-A15D-6047-B08E-063D69A9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689112"/>
            <a:ext cx="6477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Revenue Forecast</a:t>
            </a:r>
            <a:endParaRPr sz="4000" b="1" spc="-5" dirty="0">
              <a:solidFill>
                <a:srgbClr val="176F57"/>
              </a:solidFill>
              <a:latin typeface="+mn-l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91868"/>
              </p:ext>
            </p:extLst>
          </p:nvPr>
        </p:nvGraphicFramePr>
        <p:xfrm>
          <a:off x="482600" y="5257800"/>
          <a:ext cx="110490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1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4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3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r>
                        <a:rPr lang="en-US" sz="3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3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r>
                        <a:rPr lang="en-US" sz="3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3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r>
                        <a:rPr lang="en-US" sz="3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 rowSpan="2"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lang="en-US" sz="3000" spc="-5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Orders</a:t>
                      </a:r>
                      <a:endParaRPr sz="30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300" dirty="0">
                        <a:latin typeface="Times New Roman"/>
                        <a:cs typeface="Times New Roman"/>
                      </a:endParaRPr>
                    </a:p>
                    <a:p>
                      <a:pPr marR="78105" algn="r">
                        <a:lnSpc>
                          <a:spcPct val="100000"/>
                        </a:lnSpc>
                      </a:pPr>
                      <a:r>
                        <a:rPr sz="3000" spc="-5" dirty="0">
                          <a:solidFill>
                            <a:srgbClr val="6B7083"/>
                          </a:solidFill>
                          <a:latin typeface="Arial"/>
                          <a:cs typeface="Arial"/>
                        </a:rPr>
                        <a:t>Revenue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lang="en-US" sz="3000" b="1" spc="-5" dirty="0">
                          <a:latin typeface="Arial"/>
                          <a:cs typeface="Arial"/>
                        </a:rPr>
                        <a:t>2,500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lang="en-US" sz="3000" b="1" spc="-5" dirty="0">
                          <a:latin typeface="Arial"/>
                          <a:cs typeface="Arial"/>
                        </a:rPr>
                        <a:t>12,500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lang="en-US" sz="3000" b="1" spc="-5" dirty="0">
                          <a:latin typeface="Arial"/>
                          <a:cs typeface="Arial"/>
                        </a:rPr>
                        <a:t>62,000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3000" b="1" spc="-5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3000" b="1" spc="-5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 45,000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3000" b="1" spc="-5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3000" b="1" spc="-5" baseline="0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 225,000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3000" b="1" spc="-5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3000" b="1" spc="-5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 1,125,000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lang="en-US" sz="3000" spc="-5" dirty="0">
                          <a:solidFill>
                            <a:srgbClr val="6B70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000" spc="-60" dirty="0">
                          <a:solidFill>
                            <a:srgbClr val="6B70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3000" spc="-60" dirty="0">
                          <a:solidFill>
                            <a:srgbClr val="6B7083"/>
                          </a:solidFill>
                          <a:latin typeface="Arial"/>
                          <a:cs typeface="Arial"/>
                        </a:rPr>
                        <a:t>      </a:t>
                      </a:r>
                      <a:r>
                        <a:rPr lang="en-US" sz="3000" spc="-5" dirty="0">
                          <a:solidFill>
                            <a:srgbClr val="6B7083"/>
                          </a:solidFill>
                          <a:latin typeface="Arial"/>
                          <a:cs typeface="Arial"/>
                        </a:rPr>
                        <a:t>Net Margin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3000" b="1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3000" b="1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 9,000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3000" b="1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3000" b="1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 45,000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3000" b="1" spc="-5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3000" b="1" spc="-5" dirty="0">
                          <a:solidFill>
                            <a:srgbClr val="5E696E"/>
                          </a:solidFill>
                          <a:latin typeface="Arial"/>
                          <a:cs typeface="Arial"/>
                        </a:rPr>
                        <a:t> 225,000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9525">
                      <a:solidFill>
                        <a:srgbClr val="D8D8D8"/>
                      </a:solidFill>
                      <a:prstDash val="solid"/>
                    </a:lnL>
                    <a:lnR w="9525">
                      <a:solidFill>
                        <a:srgbClr val="D8D8D8"/>
                      </a:solidFill>
                      <a:prstDash val="solid"/>
                    </a:lnR>
                    <a:lnT w="9525">
                      <a:solidFill>
                        <a:srgbClr val="D8D8D8"/>
                      </a:solidFill>
                      <a:prstDash val="solid"/>
                    </a:lnT>
                    <a:lnB w="9525">
                      <a:solidFill>
                        <a:srgbClr val="D8D8D8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2600" y="2209800"/>
            <a:ext cx="114364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to reach profitability by our third year 2023  and will generate substantial sales by year three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Lifetime Value: </a:t>
            </a:r>
            <a:r>
              <a:rPr lang="en-US" sz="2400" dirty="0"/>
              <a:t>$ 43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The Average Order Value</a:t>
            </a:r>
            <a:r>
              <a:rPr lang="en-US" sz="2400" dirty="0"/>
              <a:t>: $ 18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The Customer  Acquisition Cost :  </a:t>
            </a:r>
            <a:r>
              <a:rPr lang="en-US" sz="2400" dirty="0"/>
              <a:t>$ 1.9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Net Margin : </a:t>
            </a:r>
            <a:r>
              <a:rPr lang="en-US" sz="2400" dirty="0"/>
              <a:t>20 % = $ 4</a:t>
            </a:r>
          </a:p>
          <a:p>
            <a:r>
              <a:rPr lang="en-US" sz="2400" b="1" dirty="0"/>
              <a:t>Since January 2021  we  generated 1,278  sales Orders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05C4F-0A5F-874C-B61B-607F1BA8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19801-F0AB-42EC-A575-F4DD2CE5F1DF}"/>
              </a:ext>
            </a:extLst>
          </p:cNvPr>
          <p:cNvSpPr txBox="1"/>
          <p:nvPr/>
        </p:nvSpPr>
        <p:spPr>
          <a:xfrm>
            <a:off x="8651906" y="3333066"/>
            <a:ext cx="3855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Target to ramp up deliveries to </a:t>
            </a:r>
            <a:r>
              <a:rPr lang="en-US" sz="2400" b="1" u="sng" dirty="0">
                <a:solidFill>
                  <a:schemeClr val="accent6">
                    <a:lumMod val="50000"/>
                  </a:schemeClr>
                </a:solidFill>
              </a:rPr>
              <a:t>80 orders a day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on the back of investments in marketing and logistics</a:t>
            </a:r>
            <a:endParaRPr lang="en-MU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698" y="328503"/>
            <a:ext cx="933450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Fundraising – USD 100,000</a:t>
            </a:r>
            <a:endParaRPr sz="4000" b="1" spc="-5" dirty="0">
              <a:solidFill>
                <a:srgbClr val="176F57"/>
              </a:solidFill>
              <a:latin typeface="+mn-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47644" y="7271105"/>
            <a:ext cx="6054725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Raising: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lang="en-US" sz="2400" b="1" spc="-5" dirty="0">
                <a:solidFill>
                  <a:srgbClr val="FFFFFF"/>
                </a:solidFill>
                <a:latin typeface="Arial"/>
                <a:cs typeface="Arial"/>
              </a:rPr>
              <a:t>100,000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n-US" sz="2400" b="1" spc="-5" dirty="0">
                <a:solidFill>
                  <a:srgbClr val="FFFFFF"/>
                </a:solidFill>
                <a:latin typeface="Arial"/>
                <a:cs typeface="Arial"/>
              </a:rPr>
              <a:t>150,000</a:t>
            </a: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USD Dollar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D9129-5126-CE47-9362-CDB10F42C397}"/>
              </a:ext>
            </a:extLst>
          </p:cNvPr>
          <p:cNvSpPr txBox="1"/>
          <p:nvPr/>
        </p:nvSpPr>
        <p:spPr>
          <a:xfrm>
            <a:off x="2723322" y="37967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E4065-90D1-4F03-BE7E-A6D6D207B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0" t="725" r="9252"/>
          <a:stretch/>
        </p:blipFill>
        <p:spPr>
          <a:xfrm>
            <a:off x="5659120" y="914400"/>
            <a:ext cx="7315200" cy="5219700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172AAAFC-2BA9-465F-A65F-2FCEEF52394D}"/>
              </a:ext>
            </a:extLst>
          </p:cNvPr>
          <p:cNvSpPr txBox="1"/>
          <p:nvPr/>
        </p:nvSpPr>
        <p:spPr>
          <a:xfrm>
            <a:off x="254000" y="1692147"/>
            <a:ext cx="6553201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endParaRPr lang="en-US" sz="2400" dirty="0">
              <a:latin typeface="Arial"/>
              <a:cs typeface="Arial"/>
            </a:endParaRPr>
          </a:p>
          <a:p>
            <a:pPr marL="34544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endParaRPr lang="en-US" sz="2400" dirty="0">
              <a:latin typeface="Arial"/>
              <a:cs typeface="Arial"/>
            </a:endParaRPr>
          </a:p>
          <a:p>
            <a:pPr marL="34544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Arial"/>
                <a:cs typeface="Arial"/>
              </a:rPr>
              <a:t>Funds will support expansion efforts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18FB310F-10BA-4E40-A9A6-F3DDF330D439}"/>
              </a:ext>
            </a:extLst>
          </p:cNvPr>
          <p:cNvSpPr txBox="1"/>
          <p:nvPr/>
        </p:nvSpPr>
        <p:spPr>
          <a:xfrm>
            <a:off x="406400" y="6089683"/>
            <a:ext cx="5492172" cy="3783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endParaRPr lang="en-US" sz="2400" dirty="0">
              <a:latin typeface="Arial"/>
              <a:cs typeface="Arial"/>
            </a:endParaRPr>
          </a:p>
          <a:p>
            <a:pPr marL="34544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Arial"/>
                <a:cs typeface="Arial"/>
              </a:rPr>
              <a:t>The founders invested $ 28,000 in the business end of 2020</a:t>
            </a:r>
          </a:p>
          <a:p>
            <a:pPr marL="34544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endParaRPr lang="en-US" sz="2400" dirty="0">
              <a:latin typeface="Arial"/>
              <a:cs typeface="Arial"/>
            </a:endParaRPr>
          </a:p>
          <a:p>
            <a:pPr marL="34544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Arial"/>
                <a:cs typeface="Arial"/>
              </a:rPr>
              <a:t>They will own 90% of the company after the raise</a:t>
            </a:r>
          </a:p>
          <a:p>
            <a:pPr marL="34544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endParaRPr lang="en-US" sz="2400" dirty="0">
              <a:latin typeface="Arial"/>
              <a:cs typeface="Arial"/>
            </a:endParaRPr>
          </a:p>
          <a:p>
            <a:pPr marL="345440" indent="-3429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Arial"/>
                <a:cs typeface="Arial"/>
              </a:rPr>
              <a:t>Business Angels Rwanda invested 12,300 US$</a:t>
            </a:r>
          </a:p>
          <a:p>
            <a:pPr marL="34544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CC335-CEB8-4941-85A8-3BF0CA0B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2" descr="Washington Eliminates Technician to Pharmacist Ratio">
            <a:extLst>
              <a:ext uri="{FF2B5EF4-FFF2-40B4-BE49-F238E27FC236}">
                <a16:creationId xmlns:a16="http://schemas.microsoft.com/office/drawing/2014/main" id="{E9490E80-0A5B-4D3F-8CA1-14D7D924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444" y="7005948"/>
            <a:ext cx="5369283" cy="25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5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000" y="4343400"/>
            <a:ext cx="4038600" cy="2916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>
                <a:latin typeface="Noto Sans"/>
                <a:cs typeface="Noto Sans"/>
              </a:rPr>
              <a:t>Alexandre NTWALI</a:t>
            </a:r>
            <a:endParaRPr b="1" dirty="0">
              <a:latin typeface="Noto Sans"/>
              <a:cs typeface="Noto Sans"/>
            </a:endParaRPr>
          </a:p>
          <a:p>
            <a:pPr marL="457200">
              <a:lnSpc>
                <a:spcPct val="100000"/>
              </a:lnSpc>
              <a:spcBef>
                <a:spcPts val="1950"/>
              </a:spcBef>
            </a:pPr>
            <a:r>
              <a:rPr lang="en-US" sz="1600" b="1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Chief Operating Officer</a:t>
            </a:r>
          </a:p>
          <a:p>
            <a:pPr marL="457200">
              <a:lnSpc>
                <a:spcPct val="100000"/>
              </a:lnSpc>
              <a:spcBef>
                <a:spcPts val="1950"/>
              </a:spcBef>
            </a:pPr>
            <a:r>
              <a:rPr lang="en-US" sz="1400" spc="-5" dirty="0">
                <a:latin typeface="Arial"/>
                <a:cs typeface="Arial"/>
              </a:rPr>
              <a:t>BSc, Chinese Language and Literature at San Yat Sen University/China Founded Asiafrica Logistics ltd 2019</a:t>
            </a:r>
          </a:p>
          <a:p>
            <a:pPr marL="457200">
              <a:lnSpc>
                <a:spcPct val="100000"/>
              </a:lnSpc>
              <a:spcBef>
                <a:spcPts val="1950"/>
              </a:spcBef>
            </a:pPr>
            <a:r>
              <a:rPr lang="en-US" sz="1400" b="1" spc="-5" dirty="0">
                <a:latin typeface="Arial"/>
                <a:cs typeface="Arial"/>
              </a:rPr>
              <a:t>30 % Equity  ,Invested  $ 10,000  in Pre-seed stage</a:t>
            </a:r>
          </a:p>
          <a:p>
            <a:pPr marL="457200" algn="ctr">
              <a:lnSpc>
                <a:spcPct val="100000"/>
              </a:lnSpc>
              <a:spcBef>
                <a:spcPts val="1950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200" y="4343400"/>
            <a:ext cx="3538273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>
                <a:latin typeface="Noto Sans"/>
                <a:cs typeface="Noto Sans"/>
              </a:rPr>
              <a:t>Stephanie UMUHIRE</a:t>
            </a:r>
            <a:endParaRPr dirty="0">
              <a:latin typeface="Noto Sans"/>
              <a:cs typeface="Noto Sans"/>
            </a:endParaRPr>
          </a:p>
          <a:p>
            <a:pPr marL="457200">
              <a:lnSpc>
                <a:spcPct val="100000"/>
              </a:lnSpc>
              <a:spcBef>
                <a:spcPts val="1950"/>
              </a:spcBef>
            </a:pPr>
            <a:r>
              <a:rPr lang="en-US" sz="1600" b="1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Chief Pharmacist</a:t>
            </a:r>
          </a:p>
          <a:p>
            <a:pPr marL="457200">
              <a:lnSpc>
                <a:spcPct val="100000"/>
              </a:lnSpc>
              <a:spcBef>
                <a:spcPts val="1950"/>
              </a:spcBef>
            </a:pPr>
            <a:r>
              <a:rPr lang="en-US" sz="1400" spc="-5" dirty="0">
                <a:latin typeface="Arial"/>
                <a:cs typeface="Arial"/>
              </a:rPr>
              <a:t>BSc, Pharmacy , </a:t>
            </a:r>
          </a:p>
          <a:p>
            <a:pPr marL="457200">
              <a:lnSpc>
                <a:spcPct val="100000"/>
              </a:lnSpc>
              <a:spcBef>
                <a:spcPts val="1950"/>
              </a:spcBef>
            </a:pPr>
            <a:r>
              <a:rPr lang="en-US" sz="1400" spc="-5" dirty="0" err="1">
                <a:latin typeface="Arial"/>
                <a:cs typeface="Arial"/>
              </a:rPr>
              <a:t>Pharmacie</a:t>
            </a:r>
            <a:r>
              <a:rPr lang="en-US" sz="1400" spc="-5" dirty="0">
                <a:latin typeface="Arial"/>
                <a:cs typeface="Arial"/>
              </a:rPr>
              <a:t> de la </a:t>
            </a:r>
            <a:r>
              <a:rPr lang="en-US" sz="1400" spc="-5" dirty="0" err="1">
                <a:latin typeface="Arial"/>
                <a:cs typeface="Arial"/>
              </a:rPr>
              <a:t>Canche</a:t>
            </a:r>
            <a:endParaRPr lang="en-US" sz="1400" spc="-5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417" y="4267200"/>
            <a:ext cx="4482417" cy="3234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>
                <a:latin typeface="Noto Sans"/>
                <a:cs typeface="Noto Sans"/>
              </a:rPr>
              <a:t>Canisius GAKIZA</a:t>
            </a:r>
            <a:endParaRPr b="1" dirty="0">
              <a:latin typeface="Noto Sans"/>
              <a:cs typeface="Noto Sans"/>
            </a:endParaRPr>
          </a:p>
          <a:p>
            <a:pPr marL="457200" marR="15875">
              <a:lnSpc>
                <a:spcPct val="100000"/>
              </a:lnSpc>
              <a:spcBef>
                <a:spcPts val="1950"/>
              </a:spcBef>
            </a:pPr>
            <a:r>
              <a:rPr sz="1600" b="1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Co-Founder</a:t>
            </a:r>
            <a:r>
              <a:rPr lang="en-US" sz="1600" b="1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and CTO</a:t>
            </a:r>
          </a:p>
          <a:p>
            <a:pPr marL="457200" marR="15875">
              <a:lnSpc>
                <a:spcPct val="100000"/>
              </a:lnSpc>
              <a:spcBef>
                <a:spcPts val="1950"/>
              </a:spcBef>
            </a:pPr>
            <a:r>
              <a:rPr lang="en-US" sz="1400" spc="-5" dirty="0">
                <a:latin typeface="Arial"/>
                <a:cs typeface="Arial"/>
              </a:rPr>
              <a:t>MSc, School of Information Science and Engineering, XIAMEN University China </a:t>
            </a:r>
          </a:p>
          <a:p>
            <a:pPr marL="457200" marR="15875">
              <a:lnSpc>
                <a:spcPct val="100000"/>
              </a:lnSpc>
              <a:spcBef>
                <a:spcPts val="1950"/>
              </a:spcBef>
            </a:pPr>
            <a:r>
              <a:rPr lang="en-US" sz="1400" spc="-5" dirty="0">
                <a:latin typeface="Arial"/>
                <a:cs typeface="Arial"/>
              </a:rPr>
              <a:t>Data Analyst &amp; Business Strategist Center for Innovation Rwanda ,</a:t>
            </a:r>
            <a:r>
              <a:rPr lang="en-US" sz="1400" b="1" spc="-5" dirty="0">
                <a:latin typeface="Arial"/>
                <a:cs typeface="Arial"/>
              </a:rPr>
              <a:t>10 % Equity </a:t>
            </a:r>
          </a:p>
          <a:p>
            <a:pPr marL="457200" marR="15875" algn="ctr">
              <a:lnSpc>
                <a:spcPct val="100000"/>
              </a:lnSpc>
              <a:spcBef>
                <a:spcPts val="1950"/>
              </a:spcBef>
            </a:pPr>
            <a:endParaRPr lang="en-US" spc="-5" dirty="0">
              <a:latin typeface="Arial"/>
              <a:cs typeface="Arial"/>
            </a:endParaRPr>
          </a:p>
          <a:p>
            <a:pPr marL="457200" marR="15875" algn="ctr">
              <a:lnSpc>
                <a:spcPct val="100000"/>
              </a:lnSpc>
              <a:spcBef>
                <a:spcPts val="1950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200" y="450525"/>
            <a:ext cx="5334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Management Team</a:t>
            </a:r>
            <a:endParaRPr sz="4000" b="1" spc="-5" dirty="0">
              <a:solidFill>
                <a:srgbClr val="176F57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6AF63-2F48-DA40-BF18-AD96824CDFB7}"/>
              </a:ext>
            </a:extLst>
          </p:cNvPr>
          <p:cNvSpPr txBox="1"/>
          <p:nvPr/>
        </p:nvSpPr>
        <p:spPr>
          <a:xfrm>
            <a:off x="8483600" y="6629400"/>
            <a:ext cx="4140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n-US" b="1" dirty="0"/>
              <a:t>Patrice BUCYANA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</a:t>
            </a:r>
          </a:p>
          <a:p>
            <a:pPr marL="457200"/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Digital Marketer, </a:t>
            </a:r>
          </a:p>
          <a:p>
            <a:pPr marL="457200"/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SEO, Social media Mgt, Data analysis</a:t>
            </a:r>
          </a:p>
          <a:p>
            <a:pPr marL="457200"/>
            <a:endParaRPr lang="en-US" b="1" dirty="0"/>
          </a:p>
          <a:p>
            <a:pPr marL="457200"/>
            <a:r>
              <a:rPr lang="en-US" sz="1400" dirty="0"/>
              <a:t>BSc Public Health at JOMO KENYATTA UNIVERSITY/Nairobi, Kenya</a:t>
            </a:r>
          </a:p>
          <a:p>
            <a:pPr marL="457200"/>
            <a:r>
              <a:rPr lang="en-US" sz="1400" dirty="0"/>
              <a:t>Data Collector, Rwanda Biomedical Center/</a:t>
            </a:r>
            <a:r>
              <a:rPr lang="en-US" sz="1400" b="1" dirty="0"/>
              <a:t>RBC</a:t>
            </a:r>
          </a:p>
          <a:p>
            <a:pPr marL="457200"/>
            <a:r>
              <a:rPr lang="en-US" sz="1400" dirty="0"/>
              <a:t>Pursuing Digital Marketing Online course/NM-AIST University                                           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B442C-6DB5-1445-B185-2A94E72ADF7F}"/>
              </a:ext>
            </a:extLst>
          </p:cNvPr>
          <p:cNvSpPr txBox="1"/>
          <p:nvPr/>
        </p:nvSpPr>
        <p:spPr>
          <a:xfrm>
            <a:off x="4673600" y="1981200"/>
            <a:ext cx="678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n-US" b="1" dirty="0"/>
              <a:t>Papy BIGANZA </a:t>
            </a:r>
          </a:p>
          <a:p>
            <a:pPr marL="457200"/>
            <a:endParaRPr lang="en-US" b="1" dirty="0"/>
          </a:p>
          <a:p>
            <a:pPr marL="457200"/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Chief Executive Officer</a:t>
            </a:r>
          </a:p>
          <a:p>
            <a:pPr marL="457200"/>
            <a:r>
              <a:rPr lang="en-US" sz="1400" dirty="0"/>
              <a:t>BSc, Computer Engineering at KIST, Rwanda</a:t>
            </a:r>
          </a:p>
          <a:p>
            <a:pPr marL="457200"/>
            <a:r>
              <a:rPr lang="en-US" sz="1400" dirty="0"/>
              <a:t>GEMEYA, East African E-marketplace/Head of  Marketing</a:t>
            </a:r>
          </a:p>
          <a:p>
            <a:pPr marL="457200"/>
            <a:r>
              <a:rPr lang="en-US" sz="1400" dirty="0"/>
              <a:t>30 % Equity</a:t>
            </a:r>
          </a:p>
          <a:p>
            <a:pPr marL="457200"/>
            <a:endParaRPr lang="en-US" sz="1400" dirty="0"/>
          </a:p>
          <a:p>
            <a:pPr marL="457200"/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/>
            <a:endParaRPr lang="en-US" dirty="0"/>
          </a:p>
          <a:p>
            <a:pPr marL="457200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E561D-3768-0440-B989-024BA72ACC9C}"/>
              </a:ext>
            </a:extLst>
          </p:cNvPr>
          <p:cNvSpPr txBox="1"/>
          <p:nvPr/>
        </p:nvSpPr>
        <p:spPr>
          <a:xfrm>
            <a:off x="4749800" y="6705600"/>
            <a:ext cx="3657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endParaRPr lang="en-US" dirty="0"/>
          </a:p>
          <a:p>
            <a:pPr marL="457200"/>
            <a:r>
              <a:rPr lang="en-US" b="1" dirty="0"/>
              <a:t>Clemence  Uwase </a:t>
            </a:r>
          </a:p>
          <a:p>
            <a:pPr marL="457200"/>
            <a:endParaRPr lang="en-US" dirty="0"/>
          </a:p>
          <a:p>
            <a:pPr marL="457200"/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Finance Controller</a:t>
            </a:r>
          </a:p>
          <a:p>
            <a:pPr marL="457200"/>
            <a:endParaRPr lang="en-US" sz="1400" b="1" dirty="0"/>
          </a:p>
          <a:p>
            <a:pPr marL="457200"/>
            <a:r>
              <a:rPr lang="en-US" sz="1400" dirty="0"/>
              <a:t>MBA ,International Business ,Lovely Professional University ,INDIA</a:t>
            </a:r>
          </a:p>
          <a:p>
            <a:pPr marL="457200"/>
            <a:r>
              <a:rPr lang="en-US" sz="1400" dirty="0"/>
              <a:t>Working on SOMA UMENYE USAID Project as Financial assistant  </a:t>
            </a:r>
          </a:p>
          <a:p>
            <a:pPr marL="457200"/>
            <a:endParaRPr lang="en-US" b="1" dirty="0"/>
          </a:p>
          <a:p>
            <a:pPr marL="457200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7F45C-2326-DB49-9F8D-A834C093E2C7}"/>
              </a:ext>
            </a:extLst>
          </p:cNvPr>
          <p:cNvSpPr txBox="1"/>
          <p:nvPr/>
        </p:nvSpPr>
        <p:spPr>
          <a:xfrm>
            <a:off x="1092200" y="6934200"/>
            <a:ext cx="3144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Musana Emile 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Member of Advisory Board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1400" dirty="0"/>
              <a:t>Chief Executive Officer ,Elite Networks DRC</a:t>
            </a:r>
          </a:p>
          <a:p>
            <a:r>
              <a:rPr lang="en-US" sz="1400" b="1" dirty="0"/>
              <a:t>Invested $ 5,000 for 30 % in Pre-seed stage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F6BEDB-557E-424D-A6E9-16FFA15D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University of Lille 2, School of Pharmacy">
            <a:hlinkClick r:id="rId3"/>
            <a:extLst>
              <a:ext uri="{FF2B5EF4-FFF2-40B4-BE49-F238E27FC236}">
                <a16:creationId xmlns:a16="http://schemas.microsoft.com/office/drawing/2014/main" id="{2C7CC255-D17F-BB4C-844E-BC5DC30E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78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57F9-CCC7-2E4F-B72C-35318205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533400"/>
            <a:ext cx="9710763" cy="461665"/>
          </a:xfrm>
        </p:spPr>
        <p:txBody>
          <a:bodyPr>
            <a:normAutofit fontScale="90000"/>
          </a:bodyPr>
          <a:lstStyle/>
          <a:p>
            <a:r>
              <a:rPr lang="en-US" dirty="0"/>
              <a:t>  </a:t>
            </a:r>
            <a:r>
              <a:rPr lang="en-US" b="1" dirty="0">
                <a:solidFill>
                  <a:srgbClr val="176F57"/>
                </a:solidFill>
              </a:rPr>
              <a:t> 15. </a:t>
            </a:r>
            <a:r>
              <a:rPr lang="en-US" sz="4400" b="1" dirty="0">
                <a:solidFill>
                  <a:srgbClr val="176F57"/>
                </a:solidFill>
              </a:rPr>
              <a:t>Mentorship Programs and Incubators</a:t>
            </a:r>
            <a:endParaRPr lang="en-US" sz="4400" b="1" u="sng" dirty="0">
              <a:solidFill>
                <a:srgbClr val="176F57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0F7EF-6667-BD42-94D3-E52F1E86B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00" y="2133600"/>
            <a:ext cx="11277600" cy="6248400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US" sz="2800" dirty="0"/>
          </a:p>
          <a:p>
            <a:pPr algn="l"/>
            <a:r>
              <a:rPr lang="en-US" sz="2800" b="1" dirty="0"/>
              <a:t>1. The 2021  Cohort of the TONY  ELUMELU  Entrepreneurship Program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2 . NORRSKEN EAST AFRICA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3 . Incubatees in THE ZONE VIRTUAL ENTERPRISE HUB 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4 . BID CAPITAL  Partners 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5 . 2021 ALIBABA  Netpreneur Training Online Program ,the cohort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6 BPN Rwanda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7 Accelerate 2030 Rwanda</a:t>
            </a:r>
          </a:p>
          <a:p>
            <a:pPr algn="l"/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FCA4-E05F-364A-AEDF-79569ACF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200" y="7086600"/>
            <a:ext cx="10409186" cy="1284326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657225" algn="ctr">
              <a:lnSpc>
                <a:spcPct val="100000"/>
              </a:lnSpc>
              <a:spcBef>
                <a:spcPts val="355"/>
              </a:spcBef>
            </a:pPr>
            <a:r>
              <a:rPr sz="3900" b="1" spc="-5" dirty="0">
                <a:latin typeface="Noto Sans"/>
                <a:cs typeface="Noto Sans"/>
              </a:rPr>
              <a:t>We </a:t>
            </a:r>
            <a:r>
              <a:rPr sz="3900" b="1" dirty="0">
                <a:latin typeface="Noto Sans"/>
                <a:cs typeface="Noto Sans"/>
              </a:rPr>
              <a:t>are</a:t>
            </a:r>
            <a:r>
              <a:rPr sz="3900" b="1" spc="-75" dirty="0">
                <a:latin typeface="Noto Sans"/>
                <a:cs typeface="Noto Sans"/>
              </a:rPr>
              <a:t> </a:t>
            </a:r>
            <a:r>
              <a:rPr sz="3900" b="1" spc="-30" dirty="0">
                <a:latin typeface="Noto Sans"/>
                <a:cs typeface="Noto Sans"/>
              </a:rPr>
              <a:t>fundraising</a:t>
            </a:r>
            <a:endParaRPr sz="3900" dirty="0">
              <a:latin typeface="Noto Sans"/>
              <a:cs typeface="Noto Sans"/>
            </a:endParaRPr>
          </a:p>
          <a:p>
            <a:pPr marL="12700" algn="ctr">
              <a:lnSpc>
                <a:spcPct val="100000"/>
              </a:lnSpc>
              <a:spcBef>
                <a:spcPts val="259"/>
              </a:spcBef>
            </a:pPr>
            <a:r>
              <a:rPr sz="3900" spc="-25" dirty="0">
                <a:latin typeface="Noto Sans"/>
                <a:cs typeface="Noto Sans"/>
              </a:rPr>
              <a:t>Let’s </a:t>
            </a:r>
            <a:r>
              <a:rPr sz="3900" spc="-30" dirty="0">
                <a:latin typeface="Noto Sans"/>
                <a:cs typeface="Noto Sans"/>
              </a:rPr>
              <a:t>talk:</a:t>
            </a:r>
            <a:r>
              <a:rPr sz="3900" spc="-10" dirty="0">
                <a:latin typeface="Noto Sans"/>
                <a:cs typeface="Noto Sans"/>
              </a:rPr>
              <a:t> </a:t>
            </a:r>
            <a:r>
              <a:rPr lang="en-US" sz="3200" spc="40" dirty="0">
                <a:solidFill>
                  <a:schemeClr val="tx2">
                    <a:lumMod val="60000"/>
                    <a:lumOff val="40000"/>
                  </a:schemeClr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biganzapappy@gmail.com</a:t>
            </a:r>
            <a:endParaRPr sz="3200" dirty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600" y="838200"/>
            <a:ext cx="3200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40" dirty="0">
                <a:solidFill>
                  <a:srgbClr val="176F57"/>
                </a:solidFill>
                <a:cs typeface="Arial"/>
              </a:rPr>
              <a:t>Contact Us</a:t>
            </a:r>
            <a:endParaRPr sz="4000" b="1" dirty="0">
              <a:solidFill>
                <a:srgbClr val="176F57"/>
              </a:solidFill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133600"/>
            <a:ext cx="7924800" cy="4953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0D113-FECB-624B-94EE-86CE6FEF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7807" y="1143000"/>
            <a:ext cx="10409186" cy="64569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657225" algn="ctr">
              <a:lnSpc>
                <a:spcPct val="100000"/>
              </a:lnSpc>
              <a:spcBef>
                <a:spcPts val="355"/>
              </a:spcBef>
            </a:pPr>
            <a:r>
              <a:rPr lang="en-GB" sz="3900" b="1" spc="-5" dirty="0">
                <a:latin typeface="Noto Sans"/>
                <a:cs typeface="Noto Sans"/>
              </a:rPr>
              <a:t>ANNEXES</a:t>
            </a:r>
            <a:endParaRPr sz="3200" dirty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3048000"/>
            <a:ext cx="7924800" cy="4953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4BF27-9557-2A4D-B036-8B4F1E0E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2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8E4A21-0827-E44E-B8A6-CF25EF6F5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967506"/>
              </p:ext>
            </p:extLst>
          </p:nvPr>
        </p:nvGraphicFramePr>
        <p:xfrm>
          <a:off x="10160" y="727513"/>
          <a:ext cx="12882880" cy="902608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720942">
                  <a:extLst>
                    <a:ext uri="{9D8B030D-6E8A-4147-A177-3AD203B41FA5}">
                      <a16:colId xmlns:a16="http://schemas.microsoft.com/office/drawing/2014/main" val="720267462"/>
                    </a:ext>
                  </a:extLst>
                </a:gridCol>
                <a:gridCol w="3720942">
                  <a:extLst>
                    <a:ext uri="{9D8B030D-6E8A-4147-A177-3AD203B41FA5}">
                      <a16:colId xmlns:a16="http://schemas.microsoft.com/office/drawing/2014/main" val="1336667513"/>
                    </a:ext>
                  </a:extLst>
                </a:gridCol>
                <a:gridCol w="2690525">
                  <a:extLst>
                    <a:ext uri="{9D8B030D-6E8A-4147-A177-3AD203B41FA5}">
                      <a16:colId xmlns:a16="http://schemas.microsoft.com/office/drawing/2014/main" val="165389224"/>
                    </a:ext>
                  </a:extLst>
                </a:gridCol>
                <a:gridCol w="1379402">
                  <a:extLst>
                    <a:ext uri="{9D8B030D-6E8A-4147-A177-3AD203B41FA5}">
                      <a16:colId xmlns:a16="http://schemas.microsoft.com/office/drawing/2014/main" val="3108757754"/>
                    </a:ext>
                  </a:extLst>
                </a:gridCol>
                <a:gridCol w="1311122">
                  <a:extLst>
                    <a:ext uri="{9D8B030D-6E8A-4147-A177-3AD203B41FA5}">
                      <a16:colId xmlns:a16="http://schemas.microsoft.com/office/drawing/2014/main" val="1479663140"/>
                    </a:ext>
                  </a:extLst>
                </a:gridCol>
                <a:gridCol w="59947">
                  <a:extLst>
                    <a:ext uri="{9D8B030D-6E8A-4147-A177-3AD203B41FA5}">
                      <a16:colId xmlns:a16="http://schemas.microsoft.com/office/drawing/2014/main" val="796422211"/>
                    </a:ext>
                  </a:extLst>
                </a:gridCol>
              </a:tblGrid>
              <a:tr h="300450">
                <a:tc gridSpan="6">
                  <a:txBody>
                    <a:bodyPr/>
                    <a:lstStyle/>
                    <a:p>
                      <a:pPr algn="ctr" rtl="0" fontAlgn="ctr">
                        <a:buClr>
                          <a:srgbClr val="3A3838"/>
                        </a:buClr>
                        <a:buSzPts val="1400"/>
                        <a:buFont typeface="Calibri" panose="020F0502020204030204" pitchFamily="34" charset="0"/>
                        <a:buNone/>
                      </a:pPr>
                      <a:r>
                        <a:rPr lang="en-RW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Human Ressource</a:t>
                      </a: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62298"/>
                  </a:ext>
                </a:extLst>
              </a:tr>
              <a:tr h="212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Item </a:t>
                      </a:r>
                      <a:endParaRPr lang="en-US" sz="1400" b="1" i="0" u="none" strike="noStrike" dirty="0">
                        <a:solidFill>
                          <a:srgbClr val="3A383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Description</a:t>
                      </a:r>
                      <a:r>
                        <a:rPr lang="en-US" sz="14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Unit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Amount USD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3163929164"/>
                  </a:ext>
                </a:extLst>
              </a:tr>
              <a:tr h="212061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3A3838"/>
                        </a:buClr>
                        <a:buSzPts val="1600"/>
                        <a:buFont typeface="+mj-lt"/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Pharmacist</a:t>
                      </a:r>
                      <a:endParaRPr lang="en-US" sz="1400" b="0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Licensed Pharmacist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5,000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rowSpan="4"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 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rowSpan="4" hMerge="1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 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2002475628"/>
                  </a:ext>
                </a:extLst>
              </a:tr>
              <a:tr h="212061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3A3838"/>
                        </a:buClr>
                        <a:buSzPts val="1600"/>
                        <a:buFont typeface="+mj-lt"/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Nurse </a:t>
                      </a:r>
                      <a:endParaRPr lang="en-US" sz="1400" b="0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Licensed Nurse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2,500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 v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128754"/>
                  </a:ext>
                </a:extLst>
              </a:tr>
              <a:tr h="212061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3A3838"/>
                        </a:buClr>
                        <a:buSzPts val="1600"/>
                        <a:buFont typeface="+mj-lt"/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Driver </a:t>
                      </a:r>
                      <a:endParaRPr lang="en-US" sz="1400" b="0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Professional driver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1,500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 v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75711"/>
                  </a:ext>
                </a:extLst>
              </a:tr>
              <a:tr h="212061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3A3838"/>
                        </a:buClr>
                        <a:buSzPts val="1600"/>
                        <a:buFont typeface="+mj-lt"/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Accountant  </a:t>
                      </a:r>
                      <a:endParaRPr lang="en-US" sz="1400" b="0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Professional accountant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2,000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 v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322248"/>
                  </a:ext>
                </a:extLst>
              </a:tr>
              <a:tr h="300450">
                <a:tc gridSpan="6">
                  <a:txBody>
                    <a:bodyPr/>
                    <a:lstStyle/>
                    <a:p>
                      <a:pPr algn="ctr" rtl="0" fontAlgn="ctr">
                        <a:buClr>
                          <a:srgbClr val="3A3838"/>
                        </a:buClr>
                        <a:buSzPts val="1400"/>
                        <a:buFontTx/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Transportation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91210"/>
                  </a:ext>
                </a:extLst>
              </a:tr>
              <a:tr h="212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Item </a:t>
                      </a:r>
                      <a:endParaRPr lang="en-US" sz="1400" b="1" i="0" u="none" strike="noStrike" dirty="0">
                        <a:solidFill>
                          <a:srgbClr val="3A383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Description </a:t>
                      </a:r>
                      <a:endParaRPr lang="en-US" sz="14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Unit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Amount USD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1975458717"/>
                  </a:ext>
                </a:extLst>
              </a:tr>
              <a:tr h="212061"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Motorcycle delivery</a:t>
                      </a:r>
                      <a:endParaRPr lang="en-US" sz="1400" b="1" i="0" u="none" strike="noStrike" dirty="0">
                        <a:solidFill>
                          <a:srgbClr val="3A383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>
                          <a:effectLst/>
                        </a:rPr>
                        <a:t>Motorbike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1,500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617473880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Cold chain equipment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962948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>
                          <a:effectLst/>
                        </a:rPr>
                        <a:t>Fuel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300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288825"/>
                  </a:ext>
                </a:extLst>
              </a:tr>
              <a:tr h="300450">
                <a:tc gridSpan="6">
                  <a:txBody>
                    <a:bodyPr/>
                    <a:lstStyle/>
                    <a:p>
                      <a:pPr algn="ctr" rtl="0" fontAlgn="ctr">
                        <a:buClr>
                          <a:srgbClr val="3A3838"/>
                        </a:buClr>
                        <a:buSzPts val="1400"/>
                        <a:buFont typeface="+mj-lt"/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Infrastructures</a:t>
                      </a:r>
                      <a:endParaRPr lang="en-US" sz="2000" b="1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768398"/>
                  </a:ext>
                </a:extLst>
              </a:tr>
              <a:tr h="212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Item </a:t>
                      </a:r>
                      <a:endParaRPr lang="en-US" sz="1400" b="1" i="0" u="none" strike="noStrike" dirty="0">
                        <a:solidFill>
                          <a:srgbClr val="3A383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Description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Unit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Amount USD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1818657085"/>
                  </a:ext>
                </a:extLst>
              </a:tr>
              <a:tr h="212061">
                <a:tc rowSpan="7">
                  <a:txBody>
                    <a:bodyPr/>
                    <a:lstStyle/>
                    <a:p>
                      <a:pPr algn="l" fontAlgn="t"/>
                      <a:r>
                        <a:rPr lang="en-RW" sz="1400" u="none" strike="noStrike" dirty="0">
                          <a:effectLst/>
                        </a:rPr>
                        <a:t> </a:t>
                      </a:r>
                      <a:endParaRPr lang="en-RW" sz="1400" b="0" i="0" u="none" strike="noStrike" dirty="0">
                        <a:solidFill>
                          <a:srgbClr val="3A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20" marR="6020" marT="6020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Lightening pharmacy shelf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2,500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 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10894433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Fridge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1,000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48951"/>
                  </a:ext>
                </a:extLst>
              </a:tr>
              <a:tr h="380149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Internet Bundle for 6 months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800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95060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HP Computer, I5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1,500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6325"/>
                  </a:ext>
                </a:extLst>
              </a:tr>
              <a:tr h="380149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Ishyiga software for 6months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600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63826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Digital water dispenser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2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200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20755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House rent for 6 months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2,400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029648"/>
                  </a:ext>
                </a:extLst>
              </a:tr>
              <a:tr h="212061">
                <a:tc rowSpan="3">
                  <a:txBody>
                    <a:bodyPr/>
                    <a:lstStyle/>
                    <a:p>
                      <a:pPr algn="l" rtl="0" fontAlgn="ctr">
                        <a:buClr>
                          <a:srgbClr val="3A3838"/>
                        </a:buClr>
                        <a:buSzPts val="1600"/>
                        <a:buFont typeface="+mj-lt"/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Back office furniture  </a:t>
                      </a:r>
                      <a:endParaRPr lang="en-US" sz="1400" b="0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>
                          <a:effectLst/>
                        </a:rPr>
                        <a:t>Office laptop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892264095"/>
                  </a:ext>
                </a:extLst>
              </a:tr>
              <a:tr h="380149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Printer and accessories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538885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>
                          <a:effectLst/>
                        </a:rPr>
                        <a:t>Camera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1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28533"/>
                  </a:ext>
                </a:extLst>
              </a:tr>
              <a:tr h="212061">
                <a:tc rowSpan="3">
                  <a:txBody>
                    <a:bodyPr/>
                    <a:lstStyle/>
                    <a:p>
                      <a:pPr algn="l" rtl="0" fontAlgn="ctr">
                        <a:buClr>
                          <a:srgbClr val="3A3838"/>
                        </a:buClr>
                        <a:buSzPts val="1600"/>
                        <a:buFont typeface="+mj-lt"/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Initial medicines stock </a:t>
                      </a:r>
                      <a:endParaRPr lang="en-US" sz="1400" b="0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>
                          <a:effectLst/>
                        </a:rPr>
                        <a:t>Para Pharmaceuticals 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 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3500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3407350252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>
                          <a:effectLst/>
                        </a:rPr>
                        <a:t>Medicines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5000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53066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>
                          <a:effectLst/>
                        </a:rPr>
                        <a:t>Consumables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2500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283982"/>
                  </a:ext>
                </a:extLst>
              </a:tr>
              <a:tr h="300450">
                <a:tc gridSpan="6">
                  <a:txBody>
                    <a:bodyPr/>
                    <a:lstStyle/>
                    <a:p>
                      <a:pPr algn="ctr" rtl="0" fontAlgn="ctr">
                        <a:buClr>
                          <a:srgbClr val="3A3838"/>
                        </a:buClr>
                        <a:buSzPts val="1400"/>
                        <a:buFont typeface="+mj-lt"/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Marketing and branding</a:t>
                      </a:r>
                      <a:endParaRPr lang="en-US" sz="2000" b="0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59641"/>
                  </a:ext>
                </a:extLst>
              </a:tr>
              <a:tr h="212061">
                <a:tc rowSpan="4">
                  <a:txBody>
                    <a:bodyPr/>
                    <a:lstStyle/>
                    <a:p>
                      <a:pPr algn="l" rtl="0" fontAlgn="ctr">
                        <a:buClr>
                          <a:srgbClr val="3A3838"/>
                        </a:buClr>
                        <a:buSzPts val="1600"/>
                        <a:buFont typeface="+mj-lt"/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Branding</a:t>
                      </a:r>
                      <a:endParaRPr lang="en-US" sz="1400" b="0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Pharmacy sign post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 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RW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3996928464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>
                          <a:effectLst/>
                        </a:rPr>
                        <a:t>Motorbike branding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200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548786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Packaging branding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500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5563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Employees uniform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300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333863"/>
                  </a:ext>
                </a:extLst>
              </a:tr>
              <a:tr h="212061">
                <a:tc rowSpan="5">
                  <a:txBody>
                    <a:bodyPr/>
                    <a:lstStyle/>
                    <a:p>
                      <a:pPr algn="l" rtl="0" fontAlgn="ctr">
                        <a:buClr>
                          <a:srgbClr val="3A3838"/>
                        </a:buClr>
                        <a:buSzPts val="1600"/>
                        <a:buFont typeface="+mj-lt"/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Marketing</a:t>
                      </a:r>
                      <a:endParaRPr lang="en-US" sz="1400" b="0" i="0" u="none" strike="noStrike" dirty="0">
                        <a:solidFill>
                          <a:srgbClr val="3A3838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Facebook Ads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 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 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648422625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Instagram Ads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2000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627849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Google Ads,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406822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Radio Ads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336710"/>
                  </a:ext>
                </a:extLst>
              </a:tr>
              <a:tr h="212061"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+mj-lt"/>
                        <a:buAutoNum type="arabicPeriod"/>
                      </a:pPr>
                      <a:r>
                        <a:rPr lang="en-US" sz="1400" u="none" strike="noStrike" dirty="0">
                          <a:effectLst/>
                        </a:rPr>
                        <a:t>Influencers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62548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1000</a:t>
                      </a:r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RW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vMerge="1">
                  <a:txBody>
                    <a:bodyPr/>
                    <a:lstStyle/>
                    <a:p>
                      <a:endParaRPr lang="en-R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121756"/>
                  </a:ext>
                </a:extLst>
              </a:tr>
              <a:tr h="2709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Total </a:t>
                      </a:r>
                      <a:endParaRPr lang="en-US" sz="1600" b="1" i="0" u="none" strike="noStrike" dirty="0">
                        <a:solidFill>
                          <a:srgbClr val="3A3838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RW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>
                          <a:effectLst/>
                        </a:rPr>
                        <a:t> </a:t>
                      </a:r>
                      <a:endParaRPr lang="en-RW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100,000 USD</a:t>
                      </a:r>
                    </a:p>
                  </a:txBody>
                  <a:tcPr marL="6020" marR="6020" marT="6020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800" b="1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6020" marR="6020" marT="60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RW" sz="1400" u="none" strike="noStrike" dirty="0">
                          <a:effectLst/>
                        </a:rPr>
                        <a:t> </a:t>
                      </a:r>
                      <a:endParaRPr lang="en-RW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0" marR="6020" marT="6020" marB="0" anchor="ctr"/>
                </a:tc>
                <a:extLst>
                  <a:ext uri="{0D108BD9-81ED-4DB2-BD59-A6C34878D82A}">
                    <a16:rowId xmlns:a16="http://schemas.microsoft.com/office/drawing/2014/main" val="405598456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053D8C-7611-1B4C-A62B-DA759924CCE7}"/>
              </a:ext>
            </a:extLst>
          </p:cNvPr>
          <p:cNvSpPr txBox="1"/>
          <p:nvPr/>
        </p:nvSpPr>
        <p:spPr>
          <a:xfrm>
            <a:off x="1701800" y="0"/>
            <a:ext cx="843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USE OF FUNDS BREAKDOWN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52643E-BAEE-4241-B321-F076AF7F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362200"/>
            <a:ext cx="12039600" cy="4321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Cost of Medications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Limited Availability of medications /Lack of accessibility of pharmacy in rural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AFIA brings affordability and convenience and there is no such website yet available in Rwanda</a:t>
            </a:r>
          </a:p>
          <a:p>
            <a:r>
              <a:rPr lang="en-US" sz="2800" dirty="0"/>
              <a:t>  </a:t>
            </a:r>
            <a:endParaRPr lang="en-US" sz="2800" spc="-5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286023"/>
            <a:ext cx="2743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Problem</a:t>
            </a:r>
            <a:endParaRPr sz="4000" b="1" spc="-5" dirty="0">
              <a:solidFill>
                <a:srgbClr val="176F57"/>
              </a:solidFill>
              <a:latin typeface="+mn-lt"/>
            </a:endParaRPr>
          </a:p>
        </p:txBody>
      </p:sp>
      <p:sp>
        <p:nvSpPr>
          <p:cNvPr id="10" name="AutoShape 4" descr="The most expensive drugs in the United States in 2019">
            <a:extLst>
              <a:ext uri="{FF2B5EF4-FFF2-40B4-BE49-F238E27FC236}">
                <a16:creationId xmlns:a16="http://schemas.microsoft.com/office/drawing/2014/main" id="{3881F171-12E1-9045-9771-6A7F62496C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4" descr="The most expensive drugs in the United States in 2019">
            <a:extLst>
              <a:ext uri="{FF2B5EF4-FFF2-40B4-BE49-F238E27FC236}">
                <a16:creationId xmlns:a16="http://schemas.microsoft.com/office/drawing/2014/main" id="{C545EC0E-9BBB-9142-98C2-47211B212A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6400" y="6096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8" descr="Syringe With Medication Pills And Prescription Drugs Rising Cost.. Royalty  Free Cliparts, Vectors, And Stock Illustration. Image 23848218.">
            <a:extLst>
              <a:ext uri="{FF2B5EF4-FFF2-40B4-BE49-F238E27FC236}">
                <a16:creationId xmlns:a16="http://schemas.microsoft.com/office/drawing/2014/main" id="{0828C304-B350-2644-A360-E1F7B560CC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7900" y="3689350"/>
            <a:ext cx="34290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2" name="Picture 20" descr="High-value, high-cost drugs: how to pay for them -">
            <a:extLst>
              <a:ext uri="{FF2B5EF4-FFF2-40B4-BE49-F238E27FC236}">
                <a16:creationId xmlns:a16="http://schemas.microsoft.com/office/drawing/2014/main" id="{AB58AB12-C270-984E-8FC4-5C257DEB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6629400"/>
            <a:ext cx="3468296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 private pharmacy in Monrovia, Liberia. Courtesy of The MENTOR... |  Download Scientific Diagram">
            <a:extLst>
              <a:ext uri="{FF2B5EF4-FFF2-40B4-BE49-F238E27FC236}">
                <a16:creationId xmlns:a16="http://schemas.microsoft.com/office/drawing/2014/main" id="{66888B50-53BE-614F-835C-1149E7C5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6755802"/>
            <a:ext cx="3124200" cy="208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OVID-19 heightens need for pharmaceutical production in poor countries |  UNCTAD">
            <a:extLst>
              <a:ext uri="{FF2B5EF4-FFF2-40B4-BE49-F238E27FC236}">
                <a16:creationId xmlns:a16="http://schemas.microsoft.com/office/drawing/2014/main" id="{C4BC2837-F3F0-2243-971E-7767479F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800" y="6781800"/>
            <a:ext cx="3081453" cy="21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F865-000B-6B47-92BC-83BA7427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8400" y="3276600"/>
            <a:ext cx="7620000" cy="506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b="1" dirty="0"/>
              <a:t>Afiapharma</a:t>
            </a:r>
            <a:r>
              <a:rPr lang="en-US" sz="2800" dirty="0"/>
              <a:t> is a pharmaceutical E-commerce platform</a:t>
            </a:r>
          </a:p>
          <a:p>
            <a:r>
              <a:rPr lang="en-US" sz="2800" dirty="0"/>
              <a:t> there by enabling users to get 20 % discount price on their medicines at home  with only few clicks</a:t>
            </a:r>
          </a:p>
          <a:p>
            <a:endParaRPr lang="en-US" sz="2800" dirty="0"/>
          </a:p>
          <a:p>
            <a:r>
              <a:rPr lang="en-US" sz="2800" dirty="0"/>
              <a:t>Certified Online pharmacy by Rwanda FDA, on a mission to make quality medications affordable, easily accessible and available to billions people across Africa</a:t>
            </a:r>
          </a:p>
          <a:p>
            <a:r>
              <a:rPr lang="en-US" sz="2800" dirty="0"/>
              <a:t> </a:t>
            </a:r>
          </a:p>
          <a:p>
            <a:r>
              <a:rPr lang="en-US" sz="2000" dirty="0"/>
              <a:t>   </a:t>
            </a:r>
          </a:p>
          <a:p>
            <a:r>
              <a:rPr lang="en-US" sz="2800" dirty="0"/>
              <a:t> </a:t>
            </a:r>
            <a:endParaRPr sz="2400" dirty="0">
              <a:latin typeface="Noto Sans"/>
              <a:cs typeface="Noto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000" y="1261584"/>
            <a:ext cx="5334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Solution</a:t>
            </a:r>
            <a:endParaRPr sz="4000" b="1" spc="-5" dirty="0">
              <a:solidFill>
                <a:srgbClr val="176F57"/>
              </a:solidFill>
              <a:latin typeface="+mn-lt"/>
            </a:endParaRPr>
          </a:p>
        </p:txBody>
      </p:sp>
      <p:pic>
        <p:nvPicPr>
          <p:cNvPr id="2050" name="Picture 2" descr="Why Use an Online Pharmacy? - Smiley Online">
            <a:extLst>
              <a:ext uri="{FF2B5EF4-FFF2-40B4-BE49-F238E27FC236}">
                <a16:creationId xmlns:a16="http://schemas.microsoft.com/office/drawing/2014/main" id="{A63C8BB9-BFEF-1B42-AD53-F5169C15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2" y="3352800"/>
            <a:ext cx="4202581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700DB-2D60-EF49-8305-8A2D1DC3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0698" y="447830"/>
            <a:ext cx="636270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Market Size</a:t>
            </a:r>
            <a:endParaRPr sz="4000" b="1" spc="-5" dirty="0">
              <a:solidFill>
                <a:srgbClr val="176F57"/>
              </a:solidFill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681" y="3733800"/>
            <a:ext cx="12766040" cy="454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endParaRPr sz="4400" dirty="0">
              <a:latin typeface="Noto Sans"/>
              <a:cs typeface="Noto Sans"/>
            </a:endParaRPr>
          </a:p>
          <a:p>
            <a:pPr marL="12700" marR="5080" indent="635" algn="ctr">
              <a:lnSpc>
                <a:spcPct val="100699"/>
              </a:lnSpc>
              <a:spcBef>
                <a:spcPts val="1355"/>
              </a:spcBef>
            </a:pPr>
            <a:r>
              <a:rPr lang="en-US" sz="2000" spc="-5" dirty="0">
                <a:solidFill>
                  <a:srgbClr val="666666"/>
                </a:solidFill>
                <a:latin typeface="Arial"/>
                <a:cs typeface="Arial"/>
              </a:rPr>
              <a:t>Prescription filled per month in 1 retail pharmacy 1500</a:t>
            </a:r>
          </a:p>
          <a:p>
            <a:pPr marL="12700" marR="5080" indent="635" algn="ctr">
              <a:lnSpc>
                <a:spcPct val="100699"/>
              </a:lnSpc>
              <a:spcBef>
                <a:spcPts val="1355"/>
              </a:spcBef>
            </a:pPr>
            <a:r>
              <a:rPr lang="en-US" sz="2000" dirty="0">
                <a:latin typeface="Arial"/>
                <a:cs typeface="Arial"/>
              </a:rPr>
              <a:t>Total Retail Pharmacies in Rwanda  470</a:t>
            </a:r>
          </a:p>
          <a:p>
            <a:pPr marL="12700" marR="5080" indent="635" algn="ctr">
              <a:lnSpc>
                <a:spcPct val="100699"/>
              </a:lnSpc>
              <a:spcBef>
                <a:spcPts val="1355"/>
              </a:spcBef>
            </a:pPr>
            <a:endParaRPr lang="en-US" sz="2000" dirty="0">
              <a:latin typeface="Arial"/>
              <a:cs typeface="Arial"/>
            </a:endParaRPr>
          </a:p>
          <a:p>
            <a:pPr marL="12700" marR="5080" indent="635" algn="ctr">
              <a:lnSpc>
                <a:spcPct val="100699"/>
              </a:lnSpc>
              <a:spcBef>
                <a:spcPts val="1355"/>
              </a:spcBef>
            </a:pPr>
            <a:r>
              <a:rPr lang="en-US" sz="2000" dirty="0">
                <a:latin typeface="Arial"/>
                <a:cs typeface="Arial"/>
              </a:rPr>
              <a:t>The Africa  Pharmaceutical Market was $ 20 billion in 2015 reported by AFRICAN DEVELOPMENT BANK ,the </a:t>
            </a:r>
            <a:r>
              <a:rPr lang="en-US" sz="2000" b="1" dirty="0">
                <a:latin typeface="Arial"/>
                <a:cs typeface="Arial"/>
              </a:rPr>
              <a:t>Growth will be worth $ 70 billion by 2030 </a:t>
            </a:r>
            <a:r>
              <a:rPr lang="en-US" sz="2000" dirty="0">
                <a:latin typeface="Arial"/>
                <a:cs typeface="Arial"/>
              </a:rPr>
              <a:t>,we aim to capture 3% of this the next five years ,</a:t>
            </a:r>
          </a:p>
          <a:p>
            <a:pPr marL="12700" marR="5080" indent="635" algn="ctr">
              <a:lnSpc>
                <a:spcPct val="100699"/>
              </a:lnSpc>
              <a:spcBef>
                <a:spcPts val="1355"/>
              </a:spcBef>
            </a:pPr>
            <a:endParaRPr lang="en-US" sz="2000" dirty="0">
              <a:latin typeface="Arial"/>
              <a:cs typeface="Arial"/>
            </a:endParaRPr>
          </a:p>
          <a:p>
            <a:pPr marL="12700" marR="5080" indent="635" algn="ctr">
              <a:lnSpc>
                <a:spcPct val="100699"/>
              </a:lnSpc>
              <a:spcBef>
                <a:spcPts val="1355"/>
              </a:spcBef>
            </a:pPr>
            <a:r>
              <a:rPr lang="en-US" sz="2000" dirty="0">
                <a:latin typeface="Arial"/>
                <a:cs typeface="Arial"/>
              </a:rPr>
              <a:t>The Rwandan Pharmaceutical sales was $ </a:t>
            </a:r>
            <a:r>
              <a:rPr lang="en-US" sz="2000" b="1" dirty="0">
                <a:latin typeface="Arial"/>
                <a:cs typeface="Arial"/>
              </a:rPr>
              <a:t>165 million in 2020 ,expected to grow at a CAGR of 11,4 % 2025 to reach $ 265 million and a CAGR of 11,6 % by 2030 to reach a value of $ 426 million, reported </a:t>
            </a:r>
            <a:r>
              <a:rPr lang="en-US" sz="2000" dirty="0">
                <a:latin typeface="Arial"/>
                <a:cs typeface="Arial"/>
              </a:rPr>
              <a:t>by United Nations Comtrade Database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4600" y="25146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$ 20 Bn</a:t>
            </a:r>
          </a:p>
        </p:txBody>
      </p:sp>
      <p:sp>
        <p:nvSpPr>
          <p:cNvPr id="13" name="Donut 12"/>
          <p:cNvSpPr/>
          <p:nvPr/>
        </p:nvSpPr>
        <p:spPr>
          <a:xfrm>
            <a:off x="3987800" y="1676400"/>
            <a:ext cx="4876800" cy="279770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4F083-CF4D-DE4D-A56B-3B7EFF82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8800" y="762000"/>
            <a:ext cx="7391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Target Market</a:t>
            </a:r>
            <a:endParaRPr sz="4000" b="1" spc="-5" dirty="0">
              <a:solidFill>
                <a:srgbClr val="176F57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1600" y="1727924"/>
            <a:ext cx="92202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</a:t>
            </a:r>
            <a:r>
              <a:rPr lang="en-US" sz="2800" b="1" u="sng" dirty="0"/>
              <a:t>Primary Customer : </a:t>
            </a:r>
            <a:r>
              <a:rPr lang="en-US" sz="2800" b="1" dirty="0"/>
              <a:t>People with chronic disease</a:t>
            </a:r>
            <a:endParaRPr lang="en-US" sz="2400" b="1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On a monthly basis they need to refill their prescription and most of them are in old ages who find it hard to move to multiple pharmacies.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b="1" dirty="0"/>
              <a:t>Cardiovascular Disease</a:t>
            </a:r>
            <a:r>
              <a:rPr lang="en-US" sz="2400" dirty="0"/>
              <a:t>: 2010 WHO estimates in Rwanda, 22 % of adults aged 18 years old and above were hypertensive.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b="1" dirty="0"/>
              <a:t>13 % Chronic respiratory diseases</a:t>
            </a:r>
            <a:r>
              <a:rPr lang="en-US" sz="2400" dirty="0"/>
              <a:t>: Asthma ,Chronic Obstructive Pulmonary disease ,Sinusitis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b="1" dirty="0"/>
              <a:t>Diabetes</a:t>
            </a:r>
            <a:r>
              <a:rPr lang="en-US" sz="2400" dirty="0"/>
              <a:t>: the prevalence of diabetes in Rwanda is about 3 % (390,000)of the population</a:t>
            </a:r>
            <a:endParaRPr lang="en-US" sz="2800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43BFA-33AE-9C40-AC10-9673E2D6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AD9B7-D628-48C5-93DC-55C11CCCCF2B}"/>
              </a:ext>
            </a:extLst>
          </p:cNvPr>
          <p:cNvSpPr txBox="1"/>
          <p:nvPr/>
        </p:nvSpPr>
        <p:spPr>
          <a:xfrm>
            <a:off x="347605" y="5891826"/>
            <a:ext cx="86541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b="1" dirty="0"/>
              <a:t>2. </a:t>
            </a:r>
            <a:r>
              <a:rPr lang="en-US" sz="2800" b="1" u="sng" dirty="0"/>
              <a:t>Secondary Customers : People in Rural areas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In Rwanda, we have 470 pharmacies, more than 75% of them are currently located in urban areas.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Those people who moves  distances from  Rural areas to look for medications that they didn’t get from the nearest pharmacies , the Rwanda rural population for 2019 was 10 millions which is % 80 in the current population of Rwanda which is 13 million reported by National Institute of Statistics of Rwanda .</a:t>
            </a:r>
            <a:endParaRPr lang="en-US" sz="2800" u="sng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A313AE-0DF3-4245-8352-20BD8E94DFE4}"/>
              </a:ext>
            </a:extLst>
          </p:cNvPr>
          <p:cNvSpPr/>
          <p:nvPr/>
        </p:nvSpPr>
        <p:spPr>
          <a:xfrm>
            <a:off x="9550400" y="6754143"/>
            <a:ext cx="3302000" cy="2286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Affordability &amp; convenience for rural customers</a:t>
            </a:r>
            <a:endParaRPr lang="en-MU" sz="2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70CA51-7371-4BE7-AF50-7DB99F35CFCB}"/>
              </a:ext>
            </a:extLst>
          </p:cNvPr>
          <p:cNvSpPr/>
          <p:nvPr/>
        </p:nvSpPr>
        <p:spPr>
          <a:xfrm>
            <a:off x="254000" y="2122836"/>
            <a:ext cx="3302000" cy="2286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Affordability &amp; convenience for chronic patients</a:t>
            </a:r>
            <a:endParaRPr lang="en-MU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751520"/>
            <a:ext cx="25603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Product</a:t>
            </a:r>
            <a:endParaRPr sz="4000" b="1" spc="-5" dirty="0">
              <a:solidFill>
                <a:srgbClr val="176F57"/>
              </a:solidFill>
              <a:latin typeface="+mn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0400" y="2590800"/>
            <a:ext cx="851622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666666"/>
                </a:solidFill>
                <a:latin typeface="Arial"/>
                <a:cs typeface="Arial"/>
              </a:rPr>
              <a:t>  Web based application</a:t>
            </a:r>
            <a:r>
              <a:rPr sz="2400" b="1" spc="-5" dirty="0">
                <a:solidFill>
                  <a:srgbClr val="666666"/>
                </a:solidFill>
                <a:latin typeface="Arial"/>
                <a:cs typeface="Arial"/>
              </a:rPr>
              <a:t>, </a:t>
            </a:r>
            <a:r>
              <a:rPr lang="en-US" sz="2400" b="1" dirty="0">
                <a:solidFill>
                  <a:srgbClr val="666666"/>
                </a:solidFill>
                <a:latin typeface="Arial"/>
                <a:cs typeface="Arial"/>
              </a:rPr>
              <a:t>E-Prescription</a:t>
            </a:r>
            <a:r>
              <a:rPr lang="en-US" sz="2400" b="1" spc="-5" dirty="0">
                <a:solidFill>
                  <a:srgbClr val="666666"/>
                </a:solidFill>
                <a:latin typeface="Arial"/>
                <a:cs typeface="Arial"/>
              </a:rPr>
              <a:t>, Mobile Application</a:t>
            </a:r>
            <a:endParaRPr sz="2400" b="1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73" y="4683587"/>
            <a:ext cx="6316936" cy="399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FB847E-18A3-0248-9234-AD6804A6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191" y="4742599"/>
            <a:ext cx="2222149" cy="3757342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BA3540C0-7DF4-0444-B1C0-26BA57EF38C6}"/>
              </a:ext>
            </a:extLst>
          </p:cNvPr>
          <p:cNvSpPr txBox="1"/>
          <p:nvPr/>
        </p:nvSpPr>
        <p:spPr>
          <a:xfrm>
            <a:off x="1806313" y="4204553"/>
            <a:ext cx="21154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rgbClr val="176F57"/>
                </a:solidFill>
                <a:latin typeface="Arial"/>
                <a:cs typeface="Arial"/>
              </a:rPr>
              <a:t>Mobile App</a:t>
            </a:r>
            <a:endParaRPr b="1" dirty="0">
              <a:solidFill>
                <a:srgbClr val="176F57"/>
              </a:solidFill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5983050-1BA9-5541-A954-421F8BE30CDF}"/>
              </a:ext>
            </a:extLst>
          </p:cNvPr>
          <p:cNvSpPr txBox="1"/>
          <p:nvPr/>
        </p:nvSpPr>
        <p:spPr>
          <a:xfrm>
            <a:off x="6947832" y="4147934"/>
            <a:ext cx="21154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rgbClr val="176F57"/>
                </a:solidFill>
                <a:latin typeface="Arial"/>
                <a:cs typeface="Arial"/>
              </a:rPr>
              <a:t>Website</a:t>
            </a:r>
            <a:endParaRPr b="1" dirty="0">
              <a:solidFill>
                <a:srgbClr val="176F57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6C4E6-1C96-0D4F-9BA8-37369B4E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698" y="447830"/>
            <a:ext cx="613410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spc="-5" dirty="0">
                <a:solidFill>
                  <a:srgbClr val="176F57"/>
                </a:solidFill>
                <a:latin typeface="+mn-lt"/>
              </a:rPr>
              <a:t>6. Competitive Advantages</a:t>
            </a:r>
            <a:endParaRPr sz="4000" b="1" spc="-50" dirty="0">
              <a:solidFill>
                <a:srgbClr val="176F57"/>
              </a:solidFill>
              <a:latin typeface="+mn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3FD2279-E847-4234-9EF3-814D24AB0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4273468"/>
              </p:ext>
            </p:extLst>
          </p:nvPr>
        </p:nvGraphicFramePr>
        <p:xfrm>
          <a:off x="406400" y="1371600"/>
          <a:ext cx="12039600" cy="777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06A4F3-CEBA-41BC-B38D-F84F8C56501E}"/>
              </a:ext>
            </a:extLst>
          </p:cNvPr>
          <p:cNvSpPr txBox="1"/>
          <p:nvPr/>
        </p:nvSpPr>
        <p:spPr>
          <a:xfrm>
            <a:off x="424543" y="2626863"/>
            <a:ext cx="2486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Affordability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55082-D7B8-42DD-8DA4-A29FFB174AAF}"/>
              </a:ext>
            </a:extLst>
          </p:cNvPr>
          <p:cNvSpPr txBox="1"/>
          <p:nvPr/>
        </p:nvSpPr>
        <p:spPr>
          <a:xfrm>
            <a:off x="920749" y="4934634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Convenience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AFE3C-B1E0-4C73-9CA7-C5C1C28435E4}"/>
              </a:ext>
            </a:extLst>
          </p:cNvPr>
          <p:cNvSpPr txBox="1"/>
          <p:nvPr/>
        </p:nvSpPr>
        <p:spPr>
          <a:xfrm>
            <a:off x="690614" y="7086600"/>
            <a:ext cx="2486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Privacy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2244A-48DC-A343-BE5D-730DA69E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0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9554E5-5E61-AB46-9EAA-F881BC3C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5" t="642"/>
          <a:stretch/>
        </p:blipFill>
        <p:spPr>
          <a:xfrm>
            <a:off x="5664199" y="1491294"/>
            <a:ext cx="7101067" cy="7100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163E0-4F76-43F4-8A2E-28F32DEDB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85" t="64448" r="13867" b="22136"/>
          <a:stretch/>
        </p:blipFill>
        <p:spPr>
          <a:xfrm>
            <a:off x="269277" y="6979920"/>
            <a:ext cx="1524000" cy="792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70C97B-EFAA-4060-BD22-77AB75A09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87" t="62282" r="40821" b="23270"/>
          <a:stretch/>
        </p:blipFill>
        <p:spPr>
          <a:xfrm>
            <a:off x="324306" y="7432939"/>
            <a:ext cx="1650226" cy="796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6969AD-5A51-41DD-9FCF-8D4CE53B60C1}"/>
              </a:ext>
            </a:extLst>
          </p:cNvPr>
          <p:cNvSpPr txBox="1"/>
          <p:nvPr/>
        </p:nvSpPr>
        <p:spPr>
          <a:xfrm>
            <a:off x="2554080" y="7692775"/>
            <a:ext cx="327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$1M </a:t>
            </a:r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Series A, May 2019</a:t>
            </a:r>
            <a:endParaRPr lang="en-GB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B2A3C-021F-48A5-BBA7-EC5D3E239FB2}"/>
              </a:ext>
            </a:extLst>
          </p:cNvPr>
          <p:cNvSpPr txBox="1"/>
          <p:nvPr/>
        </p:nvSpPr>
        <p:spPr>
          <a:xfrm>
            <a:off x="2559119" y="8227079"/>
            <a:ext cx="4229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$17M, Series C ,May 26 2020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61676-830A-43B7-B86D-C6735B635494}"/>
              </a:ext>
            </a:extLst>
          </p:cNvPr>
          <p:cNvSpPr txBox="1"/>
          <p:nvPr/>
        </p:nvSpPr>
        <p:spPr>
          <a:xfrm>
            <a:off x="2554080" y="6499333"/>
            <a:ext cx="327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$3M, Series A, 2020</a:t>
            </a:r>
            <a:endParaRPr lang="en-GB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EE5E9-8E28-4A11-B085-2292E5422C81}"/>
              </a:ext>
            </a:extLst>
          </p:cNvPr>
          <p:cNvSpPr txBox="1"/>
          <p:nvPr/>
        </p:nvSpPr>
        <p:spPr>
          <a:xfrm>
            <a:off x="2562547" y="7177249"/>
            <a:ext cx="327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$3M, Series A, May 2019</a:t>
            </a:r>
            <a:endParaRPr lang="en-GB" sz="2200" dirty="0"/>
          </a:p>
        </p:txBody>
      </p:sp>
      <p:pic>
        <p:nvPicPr>
          <p:cNvPr id="1026" name="Picture 2" descr="Kasha – E-commerce for Women's Health, Personal Care and Beauty in Rwanda">
            <a:extLst>
              <a:ext uri="{FF2B5EF4-FFF2-40B4-BE49-F238E27FC236}">
                <a16:creationId xmlns:a16="http://schemas.microsoft.com/office/drawing/2014/main" id="{FFEA8C0B-A730-D04E-B59A-42C97023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67" y="6433710"/>
            <a:ext cx="1524000" cy="43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bels · mPharma · GitLab">
            <a:extLst>
              <a:ext uri="{FF2B5EF4-FFF2-40B4-BE49-F238E27FC236}">
                <a16:creationId xmlns:a16="http://schemas.microsoft.com/office/drawing/2014/main" id="{571DB427-A34E-0D4D-B06D-C9E0458D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6" y="8278886"/>
            <a:ext cx="1759341" cy="28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4EFF5C3-FC6B-CF41-A610-C3B48D18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81164-3A41-E146-BC01-2D2DDB70BC7B}"/>
              </a:ext>
            </a:extLst>
          </p:cNvPr>
          <p:cNvSpPr txBox="1"/>
          <p:nvPr/>
        </p:nvSpPr>
        <p:spPr>
          <a:xfrm>
            <a:off x="482600" y="635965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176F57"/>
                </a:solidFill>
              </a:rPr>
              <a:t>Our African Competitors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ADE5E-94F2-4ADF-992C-1F1960EA84D5}"/>
              </a:ext>
            </a:extLst>
          </p:cNvPr>
          <p:cNvSpPr txBox="1"/>
          <p:nvPr/>
        </p:nvSpPr>
        <p:spPr>
          <a:xfrm>
            <a:off x="685836" y="2245591"/>
            <a:ext cx="4368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Afia Pharma is offering patients savings in both time and money</a:t>
            </a:r>
            <a:endParaRPr lang="en-M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9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illpack Logos">
            <a:extLst>
              <a:ext uri="{FF2B5EF4-FFF2-40B4-BE49-F238E27FC236}">
                <a16:creationId xmlns:a16="http://schemas.microsoft.com/office/drawing/2014/main" id="{80698CBE-35D8-714F-BAA9-66E2B67A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77" y="6187806"/>
            <a:ext cx="2819400" cy="66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8% off: 1MG coupon code and discount May 2021 | Finder India">
            <a:extLst>
              <a:ext uri="{FF2B5EF4-FFF2-40B4-BE49-F238E27FC236}">
                <a16:creationId xmlns:a16="http://schemas.microsoft.com/office/drawing/2014/main" id="{FF2AA782-AFCA-7C4A-A7DA-7404B22F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22" y="4976533"/>
            <a:ext cx="991854" cy="99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stasundar.com's Competitors, Revenue, Number of Employees, Funding,  Acquisitions &amp; News - Owler Company Profile">
            <a:extLst>
              <a:ext uri="{FF2B5EF4-FFF2-40B4-BE49-F238E27FC236}">
                <a16:creationId xmlns:a16="http://schemas.microsoft.com/office/drawing/2014/main" id="{FEAF539F-F660-BE4F-BDD2-5A9F57F0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1" y="4130209"/>
            <a:ext cx="2169160" cy="4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C1562A-1FEC-0449-9D7E-2606C22CDA52}"/>
              </a:ext>
            </a:extLst>
          </p:cNvPr>
          <p:cNvSpPr txBox="1"/>
          <p:nvPr/>
        </p:nvSpPr>
        <p:spPr>
          <a:xfrm>
            <a:off x="3149898" y="5363169"/>
            <a:ext cx="327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213M Valuation</a:t>
            </a:r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2020</a:t>
            </a:r>
            <a:endParaRPr lang="en-GB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26F6DB-A06E-1C40-B3BB-3FB3786E0B84}"/>
              </a:ext>
            </a:extLst>
          </p:cNvPr>
          <p:cNvSpPr txBox="1"/>
          <p:nvPr/>
        </p:nvSpPr>
        <p:spPr>
          <a:xfrm>
            <a:off x="3123484" y="6360409"/>
            <a:ext cx="4413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Acquired by Amazon</a:t>
            </a:r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$1B, 2019</a:t>
            </a:r>
            <a:endParaRPr lang="en-GB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F1BDD6-1528-514E-8DC0-212CCD6FA68E}"/>
              </a:ext>
            </a:extLst>
          </p:cNvPr>
          <p:cNvSpPr txBox="1"/>
          <p:nvPr/>
        </p:nvSpPr>
        <p:spPr>
          <a:xfrm>
            <a:off x="3149898" y="4073960"/>
            <a:ext cx="3220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IPO targeted at $3B, 2021 bought rival </a:t>
            </a:r>
            <a:r>
              <a:rPr lang="en-US" sz="2200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Medlife</a:t>
            </a:r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GB" sz="22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4EFF5C3-FC6B-CF41-A610-C3B48D18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81164-3A41-E146-BC01-2D2DDB70BC7B}"/>
              </a:ext>
            </a:extLst>
          </p:cNvPr>
          <p:cNvSpPr txBox="1"/>
          <p:nvPr/>
        </p:nvSpPr>
        <p:spPr>
          <a:xfrm>
            <a:off x="482600" y="635965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176F57"/>
                </a:solidFill>
              </a:rPr>
              <a:t>Global peers – strong appeal in e-pharma and e-health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F85A8-61F7-49D4-8A42-CA87D5C4C6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15" t="21323" r="38282" b="68431"/>
          <a:stretch/>
        </p:blipFill>
        <p:spPr>
          <a:xfrm>
            <a:off x="327002" y="2229548"/>
            <a:ext cx="2796482" cy="7078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029862-E42B-4E6B-AE62-311A81C25679}"/>
              </a:ext>
            </a:extLst>
          </p:cNvPr>
          <p:cNvSpPr txBox="1"/>
          <p:nvPr/>
        </p:nvSpPr>
        <p:spPr>
          <a:xfrm>
            <a:off x="3123484" y="2301817"/>
            <a:ext cx="327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1B Valuation</a:t>
            </a:r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2021</a:t>
            </a:r>
            <a:endParaRPr lang="en-GB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34094-28F9-4129-9212-0A8DFE8A9E84}"/>
              </a:ext>
            </a:extLst>
          </p:cNvPr>
          <p:cNvSpPr txBox="1"/>
          <p:nvPr/>
        </p:nvSpPr>
        <p:spPr>
          <a:xfrm>
            <a:off x="6273800" y="2306311"/>
            <a:ext cx="5207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Online prescription with same day delivery </a:t>
            </a:r>
            <a:endParaRPr lang="en-GB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C3CB-4614-44AA-B67D-D82DB2F53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365" y="2217222"/>
            <a:ext cx="1000125" cy="6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E31F0-B3FE-486D-AB87-A335C7B00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961" y="4130209"/>
            <a:ext cx="978213" cy="650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DDA939-F069-4A47-886C-9D8A2FB541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5" t="18966" r="91602" b="69153"/>
          <a:stretch/>
        </p:blipFill>
        <p:spPr>
          <a:xfrm>
            <a:off x="1229316" y="2810149"/>
            <a:ext cx="991854" cy="10639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93D07CF-1CB8-449B-B404-594CEA4FC197}"/>
              </a:ext>
            </a:extLst>
          </p:cNvPr>
          <p:cNvSpPr txBox="1"/>
          <p:nvPr/>
        </p:nvSpPr>
        <p:spPr>
          <a:xfrm>
            <a:off x="3123484" y="3126667"/>
            <a:ext cx="327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5B Valuation</a:t>
            </a:r>
            <a:r>
              <a:rPr lang="en-US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2021</a:t>
            </a:r>
            <a:endParaRPr lang="en-GB" sz="2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185297-D7F3-44DE-BC65-2810A8D412E2}"/>
              </a:ext>
            </a:extLst>
          </p:cNvPr>
          <p:cNvSpPr txBox="1"/>
          <p:nvPr/>
        </p:nvSpPr>
        <p:spPr>
          <a:xfrm>
            <a:off x="6273800" y="3146614"/>
            <a:ext cx="5207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Telehealth and online pharmacy</a:t>
            </a:r>
            <a:endParaRPr lang="en-GB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5BC63D-31F9-4C31-9006-5C5AF77BAD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9050" y="3057525"/>
            <a:ext cx="1000125" cy="6000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BDE8F2-FD5B-44A8-B5A3-004E5FE8A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5193" y="5208395"/>
            <a:ext cx="978213" cy="6509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76A0F33-6EC7-466C-B7E0-1C1888BBFFA8}"/>
              </a:ext>
            </a:extLst>
          </p:cNvPr>
          <p:cNvSpPr txBox="1"/>
          <p:nvPr/>
        </p:nvSpPr>
        <p:spPr>
          <a:xfrm>
            <a:off x="7138781" y="4230391"/>
            <a:ext cx="4091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Online pharmacy</a:t>
            </a:r>
            <a:endParaRPr lang="en-GB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A30194-64E5-4D0B-8ECE-54E789D1DBAB}"/>
              </a:ext>
            </a:extLst>
          </p:cNvPr>
          <p:cNvSpPr txBox="1"/>
          <p:nvPr/>
        </p:nvSpPr>
        <p:spPr>
          <a:xfrm>
            <a:off x="7138780" y="5403030"/>
            <a:ext cx="4091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Online pharmacy</a:t>
            </a:r>
            <a:endParaRPr lang="en-GB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CAEA5-A384-41F8-939E-E0A18AD668AB}"/>
              </a:ext>
            </a:extLst>
          </p:cNvPr>
          <p:cNvSpPr txBox="1"/>
          <p:nvPr/>
        </p:nvSpPr>
        <p:spPr>
          <a:xfrm>
            <a:off x="7138780" y="6317283"/>
            <a:ext cx="4091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Online pharmacy</a:t>
            </a:r>
            <a:endParaRPr lang="en-GB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3CC2AA7-FE39-476D-A07F-BD19E0711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365" y="6331960"/>
            <a:ext cx="1000125" cy="6000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372196-7864-4477-ABC7-5AB4FCD59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6365" y="4100580"/>
            <a:ext cx="978213" cy="6509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1798AAA-E1BA-4C31-A110-89B188CEA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6365" y="3027896"/>
            <a:ext cx="1000125" cy="6000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1E0367A-74D3-43E1-93B4-9968ACA62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6365" y="5178766"/>
            <a:ext cx="978213" cy="6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31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7615</TotalTime>
  <Words>1349</Words>
  <Application>Microsoft Macintosh PowerPoint</Application>
  <PresentationFormat>Custom</PresentationFormat>
  <Paragraphs>355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Noto Sans</vt:lpstr>
      <vt:lpstr>Times New Roman</vt:lpstr>
      <vt:lpstr>Trebuchet MS</vt:lpstr>
      <vt:lpstr>Wingdings</vt:lpstr>
      <vt:lpstr>Office Theme</vt:lpstr>
      <vt:lpstr>PowerPoint Presentation</vt:lpstr>
      <vt:lpstr>Problem</vt:lpstr>
      <vt:lpstr>Solution</vt:lpstr>
      <vt:lpstr>Market Size</vt:lpstr>
      <vt:lpstr>Target Market</vt:lpstr>
      <vt:lpstr>Product</vt:lpstr>
      <vt:lpstr>6. Competitive Advantages</vt:lpstr>
      <vt:lpstr>PowerPoint Presentation</vt:lpstr>
      <vt:lpstr>PowerPoint Presentation</vt:lpstr>
      <vt:lpstr>Afia Pharma Traction</vt:lpstr>
      <vt:lpstr>Customer Acquisition Channels</vt:lpstr>
      <vt:lpstr>Business Model</vt:lpstr>
      <vt:lpstr>Revenue Forecast</vt:lpstr>
      <vt:lpstr>Fundraising – USD 100,000</vt:lpstr>
      <vt:lpstr>Management Team</vt:lpstr>
      <vt:lpstr>   15. Mentorship Programs and Incubators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Microsoft Office User</cp:lastModifiedBy>
  <cp:revision>312</cp:revision>
  <dcterms:created xsi:type="dcterms:W3CDTF">2021-02-26T11:36:10Z</dcterms:created>
  <dcterms:modified xsi:type="dcterms:W3CDTF">2021-10-12T18:25:10Z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2021-02-26T00:00:00Z</vt:filetime>
  </property>
</Properties>
</file>